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45"/>
  </p:notesMasterIdLst>
  <p:handoutMasterIdLst>
    <p:handoutMasterId r:id="rId46"/>
  </p:handoutMasterIdLst>
  <p:sldIdLst>
    <p:sldId id="382" r:id="rId3"/>
    <p:sldId id="391" r:id="rId4"/>
    <p:sldId id="257" r:id="rId5"/>
    <p:sldId id="401" r:id="rId6"/>
    <p:sldId id="403" r:id="rId7"/>
    <p:sldId id="402" r:id="rId8"/>
    <p:sldId id="260" r:id="rId9"/>
    <p:sldId id="266" r:id="rId10"/>
    <p:sldId id="267" r:id="rId11"/>
    <p:sldId id="378" r:id="rId12"/>
    <p:sldId id="274" r:id="rId13"/>
    <p:sldId id="393" r:id="rId14"/>
    <p:sldId id="395" r:id="rId15"/>
    <p:sldId id="396" r:id="rId16"/>
    <p:sldId id="273" r:id="rId17"/>
    <p:sldId id="268" r:id="rId18"/>
    <p:sldId id="277" r:id="rId19"/>
    <p:sldId id="291" r:id="rId20"/>
    <p:sldId id="380" r:id="rId21"/>
    <p:sldId id="379" r:id="rId22"/>
    <p:sldId id="346" r:id="rId23"/>
    <p:sldId id="295" r:id="rId24"/>
    <p:sldId id="297" r:id="rId25"/>
    <p:sldId id="296" r:id="rId26"/>
    <p:sldId id="286" r:id="rId27"/>
    <p:sldId id="288" r:id="rId28"/>
    <p:sldId id="287" r:id="rId29"/>
    <p:sldId id="374" r:id="rId30"/>
    <p:sldId id="312" r:id="rId31"/>
    <p:sldId id="381" r:id="rId32"/>
    <p:sldId id="397" r:id="rId33"/>
    <p:sldId id="314" r:id="rId34"/>
    <p:sldId id="315" r:id="rId35"/>
    <p:sldId id="318" r:id="rId36"/>
    <p:sldId id="319" r:id="rId37"/>
    <p:sldId id="333" r:id="rId38"/>
    <p:sldId id="316" r:id="rId39"/>
    <p:sldId id="321" r:id="rId40"/>
    <p:sldId id="322" r:id="rId41"/>
    <p:sldId id="375" r:id="rId42"/>
    <p:sldId id="317" r:id="rId43"/>
    <p:sldId id="323" r:id="rId44"/>
  </p:sldIdLst>
  <p:sldSz cx="9144000" cy="6858000" type="screen4x3"/>
  <p:notesSz cx="6797675" cy="9926638"/>
  <p:custDataLst>
    <p:tags r:id="rId4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1ED"/>
    <a:srgbClr val="FFA7A7"/>
    <a:srgbClr val="9EBFE6"/>
    <a:srgbClr val="15FF7F"/>
    <a:srgbClr val="37441C"/>
    <a:srgbClr val="FFD3D3"/>
    <a:srgbClr val="E0EAFF"/>
    <a:srgbClr val="8EB4E2"/>
    <a:srgbClr val="84AEE0"/>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32" autoAdjust="0"/>
    <p:restoredTop sz="94629" autoAdjust="0"/>
  </p:normalViewPr>
  <p:slideViewPr>
    <p:cSldViewPr>
      <p:cViewPr varScale="1">
        <p:scale>
          <a:sx n="111" d="100"/>
          <a:sy n="111" d="100"/>
        </p:scale>
        <p:origin x="468" y="96"/>
      </p:cViewPr>
      <p:guideLst>
        <p:guide orient="horz" pos="2160"/>
        <p:guide pos="2880"/>
      </p:guideLst>
    </p:cSldViewPr>
  </p:slideViewPr>
  <p:outlineViewPr>
    <p:cViewPr>
      <p:scale>
        <a:sx n="33" d="100"/>
        <a:sy n="33" d="100"/>
      </p:scale>
      <p:origin x="0" y="5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43E753F-EE21-492B-B0C4-683A9709ECFB}" type="datetimeFigureOut">
              <a:rPr lang="ru-RU" smtClean="0"/>
              <a:t>23.05.2023</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9A4E2BC-513D-4804-992D-B69DC1FC9210}" type="slidenum">
              <a:rPr lang="ru-RU" smtClean="0"/>
              <a:t>‹#›</a:t>
            </a:fld>
            <a:endParaRPr lang="ru-RU"/>
          </a:p>
        </p:txBody>
      </p:sp>
    </p:spTree>
    <p:extLst>
      <p:ext uri="{BB962C8B-B14F-4D97-AF65-F5344CB8AC3E}">
        <p14:creationId xmlns:p14="http://schemas.microsoft.com/office/powerpoint/2010/main" val="1732422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FBBB8676-BE9E-4116-83DB-1103E1A30CC0}" type="datetimeFigureOut">
              <a:rPr lang="ru-RU" smtClean="0"/>
              <a:t>23.05.2023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EB2FB874-32B0-4E9C-B5C3-3A237434287A}" type="slidenum">
              <a:rPr lang="ru-RU" smtClean="0"/>
              <a:t>‹#›</a:t>
            </a:fld>
            <a:endParaRPr lang="ru-RU"/>
          </a:p>
        </p:txBody>
      </p:sp>
    </p:spTree>
    <p:extLst>
      <p:ext uri="{BB962C8B-B14F-4D97-AF65-F5344CB8AC3E}">
        <p14:creationId xmlns:p14="http://schemas.microsoft.com/office/powerpoint/2010/main" val="355494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FC6A52E-0D56-4915-9AEC-2ABA4A7A353A}" type="slidenum">
              <a:rPr lang="ru-RU" smtClean="0">
                <a:solidFill>
                  <a:prstClr val="black"/>
                </a:solidFill>
              </a:rPr>
              <a:pPr/>
              <a:t>3</a:t>
            </a:fld>
            <a:endParaRPr lang="ru-RU">
              <a:solidFill>
                <a:prstClr val="black"/>
              </a:solidFill>
            </a:endParaRPr>
          </a:p>
        </p:txBody>
      </p:sp>
    </p:spTree>
    <p:extLst>
      <p:ext uri="{BB962C8B-B14F-4D97-AF65-F5344CB8AC3E}">
        <p14:creationId xmlns:p14="http://schemas.microsoft.com/office/powerpoint/2010/main" val="72363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18</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20</a:t>
            </a:fld>
            <a:endParaRPr lang="ru-RU"/>
          </a:p>
        </p:txBody>
      </p:sp>
    </p:spTree>
    <p:extLst>
      <p:ext uri="{BB962C8B-B14F-4D97-AF65-F5344CB8AC3E}">
        <p14:creationId xmlns:p14="http://schemas.microsoft.com/office/powerpoint/2010/main" val="175626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21</a:t>
            </a:fld>
            <a:endParaRPr lang="ru-RU"/>
          </a:p>
        </p:txBody>
      </p:sp>
    </p:spTree>
    <p:extLst>
      <p:ext uri="{BB962C8B-B14F-4D97-AF65-F5344CB8AC3E}">
        <p14:creationId xmlns:p14="http://schemas.microsoft.com/office/powerpoint/2010/main" val="100275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23</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24</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28</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6</a:t>
            </a:fld>
            <a:endParaRPr lang="ru-RU"/>
          </a:p>
        </p:txBody>
      </p:sp>
    </p:spTree>
    <p:extLst>
      <p:ext uri="{BB962C8B-B14F-4D97-AF65-F5344CB8AC3E}">
        <p14:creationId xmlns:p14="http://schemas.microsoft.com/office/powerpoint/2010/main" val="2990043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29</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33</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34</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36</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37</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38</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39</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7</a:t>
            </a:fld>
            <a:endParaRPr lang="ru-RU"/>
          </a:p>
        </p:txBody>
      </p:sp>
    </p:spTree>
    <p:extLst>
      <p:ext uri="{BB962C8B-B14F-4D97-AF65-F5344CB8AC3E}">
        <p14:creationId xmlns:p14="http://schemas.microsoft.com/office/powerpoint/2010/main" val="313201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40</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42</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8</a:t>
            </a:fld>
            <a:endParaRPr lang="ru-RU"/>
          </a:p>
        </p:txBody>
      </p:sp>
    </p:spTree>
    <p:extLst>
      <p:ext uri="{BB962C8B-B14F-4D97-AF65-F5344CB8AC3E}">
        <p14:creationId xmlns:p14="http://schemas.microsoft.com/office/powerpoint/2010/main" val="276143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9</a:t>
            </a:fld>
            <a:endParaRPr lang="ru-RU"/>
          </a:p>
        </p:txBody>
      </p:sp>
    </p:spTree>
    <p:extLst>
      <p:ext uri="{BB962C8B-B14F-4D97-AF65-F5344CB8AC3E}">
        <p14:creationId xmlns:p14="http://schemas.microsoft.com/office/powerpoint/2010/main" val="404891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11</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15</a:t>
            </a:fld>
            <a:endParaRPr lang="ru-RU"/>
          </a:p>
        </p:txBody>
      </p:sp>
    </p:spTree>
    <p:extLst>
      <p:ext uri="{BB962C8B-B14F-4D97-AF65-F5344CB8AC3E}">
        <p14:creationId xmlns:p14="http://schemas.microsoft.com/office/powerpoint/2010/main" val="173509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B2FB874-32B0-4E9C-B5C3-3A237434287A}" type="slidenum">
              <a:rPr lang="ru-RU" smtClean="0"/>
              <a:t>16</a:t>
            </a:fld>
            <a:endParaRPr lang="ru-RU"/>
          </a:p>
        </p:txBody>
      </p:sp>
    </p:spTree>
    <p:extLst>
      <p:ext uri="{BB962C8B-B14F-4D97-AF65-F5344CB8AC3E}">
        <p14:creationId xmlns:p14="http://schemas.microsoft.com/office/powerpoint/2010/main" val="2967721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B2FB874-32B0-4E9C-B5C3-3A237434287A}" type="slidenum">
              <a:rPr lang="ru-RU" smtClean="0"/>
              <a:t>17</a:t>
            </a:fld>
            <a:endParaRPr lang="ru-RU"/>
          </a:p>
        </p:txBody>
      </p:sp>
    </p:spTree>
    <p:extLst>
      <p:ext uri="{BB962C8B-B14F-4D97-AF65-F5344CB8AC3E}">
        <p14:creationId xmlns:p14="http://schemas.microsoft.com/office/powerpoint/2010/main" val="173509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7794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8575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7079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1" i="0">
                <a:solidFill>
                  <a:schemeClr val="bg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795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629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5/23/2023</a:t>
            </a:fld>
            <a:endParaRPr lang="en-US" sz="135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1352539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369332"/>
          </a:xfrm>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338404" y="1897506"/>
            <a:ext cx="8468201" cy="323165"/>
          </a:xfrm>
        </p:spPr>
        <p:txBody>
          <a:bodyPr lIns="0" tIns="0" rIns="0" bIns="0"/>
          <a:lstStyle>
            <a:lvl1pPr>
              <a:defRPr sz="2100" b="1" i="0">
                <a:solidFill>
                  <a:srgbClr val="C00000"/>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5/23/2023</a:t>
            </a:fld>
            <a:endParaRPr lang="en-US" sz="135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892138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369332"/>
          </a:xfrm>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5/23/2023</a:t>
            </a:fld>
            <a:endParaRPr lang="en-US" sz="135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837136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369332"/>
          </a:xfrm>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5/23/2023</a:t>
            </a:fld>
            <a:endParaRPr lang="en-US" sz="135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826366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5/23/2023</a:t>
            </a:fld>
            <a:endParaRPr lang="en-US" sz="135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320565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934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1398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1946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4946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8037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685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414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3232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AF6E-D8AF-4FE4-AD48-95900393DC18}" type="datetimeFigureOut">
              <a:rPr lang="ru-RU" smtClean="0">
                <a:solidFill>
                  <a:prstClr val="black">
                    <a:tint val="75000"/>
                  </a:prstClr>
                </a:solidFill>
              </a:rPr>
              <a:pPr/>
              <a:t>23.05.2023</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61CF9-D775-4ACD-B3AB-F76DF53E93B8}"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716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809303" y="86995"/>
            <a:ext cx="3525393" cy="492443"/>
          </a:xfrm>
          <a:prstGeom prst="rect">
            <a:avLst/>
          </a:prstGeom>
        </p:spPr>
        <p:txBody>
          <a:bodyPr wrap="square" lIns="0" tIns="0" rIns="0" bIns="0">
            <a:spAutoFit/>
          </a:bodyPr>
          <a:lstStyle>
            <a:lvl1pPr>
              <a:defRPr sz="3200" b="1" i="0">
                <a:solidFill>
                  <a:schemeClr val="bg1"/>
                </a:solidFill>
                <a:latin typeface="Calibri"/>
                <a:cs typeface="Calibri"/>
              </a:defRPr>
            </a:lvl1pPr>
          </a:lstStyle>
          <a:p>
            <a:endParaRPr/>
          </a:p>
        </p:txBody>
      </p:sp>
      <p:sp>
        <p:nvSpPr>
          <p:cNvPr id="3" name="Holder 3"/>
          <p:cNvSpPr>
            <a:spLocks noGrp="1"/>
          </p:cNvSpPr>
          <p:nvPr>
            <p:ph type="body" idx="1"/>
          </p:nvPr>
        </p:nvSpPr>
        <p:spPr>
          <a:xfrm>
            <a:off x="338404" y="1897506"/>
            <a:ext cx="8468201" cy="430887"/>
          </a:xfrm>
          <a:prstGeom prst="rect">
            <a:avLst/>
          </a:prstGeom>
        </p:spPr>
        <p:txBody>
          <a:bodyPr wrap="square" lIns="0" tIns="0" rIns="0" bIns="0">
            <a:spAutoFit/>
          </a:bodyPr>
          <a:lstStyle>
            <a:lvl1pPr>
              <a:defRPr sz="2800" b="1" i="0">
                <a:solidFill>
                  <a:srgbClr val="C00000"/>
                </a:solidFill>
                <a:latin typeface="Calibri"/>
                <a:cs typeface="Calibri"/>
              </a:defRPr>
            </a:lvl1pPr>
          </a:lstStyle>
          <a:p>
            <a:endParaRPr/>
          </a:p>
        </p:txBody>
      </p:sp>
      <p:sp>
        <p:nvSpPr>
          <p:cNvPr id="4" name="Holder 4"/>
          <p:cNvSpPr>
            <a:spLocks noGrp="1"/>
          </p:cNvSpPr>
          <p:nvPr>
            <p:ph type="ftr" sz="quarter" idx="5"/>
          </p:nvPr>
        </p:nvSpPr>
        <p:spPr>
          <a:xfrm>
            <a:off x="3108960" y="6377941"/>
            <a:ext cx="2926080" cy="207749"/>
          </a:xfrm>
          <a:prstGeom prst="rect">
            <a:avLst/>
          </a:prstGeom>
        </p:spPr>
        <p:txBody>
          <a:bodyPr wrap="square" lIns="0" tIns="0" rIns="0" bIns="0">
            <a:spAutoFit/>
          </a:bodyPr>
          <a:lstStyle>
            <a:lvl1pPr algn="ctr">
              <a:defRPr>
                <a:solidFill>
                  <a:schemeClr val="tx1">
                    <a:tint val="75000"/>
                  </a:schemeClr>
                </a:solidFill>
              </a:defRPr>
            </a:lvl1pPr>
          </a:lstStyle>
          <a:p>
            <a:pPr defTabSz="685800"/>
            <a:endParaRPr lang="ru-RU" sz="1350">
              <a:solidFill>
                <a:prstClr val="black">
                  <a:tint val="75000"/>
                </a:prstClr>
              </a:solidFill>
            </a:endParaRPr>
          </a:p>
        </p:txBody>
      </p:sp>
      <p:sp>
        <p:nvSpPr>
          <p:cNvPr id="5" name="Holder 5"/>
          <p:cNvSpPr>
            <a:spLocks noGrp="1"/>
          </p:cNvSpPr>
          <p:nvPr>
            <p:ph type="dt" sz="half" idx="6"/>
          </p:nvPr>
        </p:nvSpPr>
        <p:spPr>
          <a:xfrm>
            <a:off x="457200" y="6377941"/>
            <a:ext cx="2103120" cy="207749"/>
          </a:xfrm>
          <a:prstGeom prst="rect">
            <a:avLst/>
          </a:prstGeom>
        </p:spPr>
        <p:txBody>
          <a:bodyPr wrap="square" lIns="0" tIns="0" rIns="0" bIns="0">
            <a:spAutoFit/>
          </a:bodyPr>
          <a:lstStyle>
            <a:lvl1pPr algn="l">
              <a:defRPr>
                <a:solidFill>
                  <a:schemeClr val="tx1">
                    <a:tint val="75000"/>
                  </a:schemeClr>
                </a:solidFill>
              </a:defRPr>
            </a:lvl1pPr>
          </a:lstStyle>
          <a:p>
            <a:pPr defTabSz="685800"/>
            <a:fld id="{1D8BD707-D9CF-40AE-B4C6-C98DA3205C09}" type="datetimeFigureOut">
              <a:rPr lang="en-US" sz="1350" smtClean="0">
                <a:solidFill>
                  <a:prstClr val="black">
                    <a:tint val="75000"/>
                  </a:prstClr>
                </a:solidFill>
              </a:rPr>
              <a:pPr defTabSz="685800"/>
              <a:t>5/23/2023</a:t>
            </a:fld>
            <a:endParaRPr lang="en-US" sz="1350">
              <a:solidFill>
                <a:prstClr val="black">
                  <a:tint val="75000"/>
                </a:prstClr>
              </a:solidFill>
            </a:endParaRPr>
          </a:p>
        </p:txBody>
      </p:sp>
      <p:sp>
        <p:nvSpPr>
          <p:cNvPr id="6" name="Holder 6"/>
          <p:cNvSpPr>
            <a:spLocks noGrp="1"/>
          </p:cNvSpPr>
          <p:nvPr>
            <p:ph type="sldNum" sz="quarter" idx="7"/>
          </p:nvPr>
        </p:nvSpPr>
        <p:spPr>
          <a:xfrm>
            <a:off x="6583680" y="6377941"/>
            <a:ext cx="2103120" cy="207749"/>
          </a:xfrm>
          <a:prstGeom prst="rect">
            <a:avLst/>
          </a:prstGeom>
        </p:spPr>
        <p:txBody>
          <a:bodyPr wrap="square" lIns="0" tIns="0" rIns="0" bIns="0">
            <a:spAutoFit/>
          </a:bodyPr>
          <a:lstStyle>
            <a:lvl1pPr algn="r">
              <a:defRPr>
                <a:solidFill>
                  <a:schemeClr val="tx1">
                    <a:tint val="75000"/>
                  </a:schemeClr>
                </a:solidFill>
              </a:defRPr>
            </a:lvl1pPr>
          </a:lstStyle>
          <a:p>
            <a:pPr defTabSz="685800"/>
            <a:fld id="{B6F15528-21DE-4FAA-801E-634DDDAF4B2B}" type="slidenum">
              <a:rPr lang="ru-RU" sz="1350" smtClean="0">
                <a:solidFill>
                  <a:prstClr val="black">
                    <a:tint val="75000"/>
                  </a:prstClr>
                </a:solidFill>
              </a:rPr>
              <a:pPr defTabSz="685800"/>
              <a:t>‹#›</a:t>
            </a:fld>
            <a:endParaRPr lang="ru-RU" sz="1350">
              <a:solidFill>
                <a:prstClr val="black">
                  <a:tint val="75000"/>
                </a:prstClr>
              </a:solidFill>
            </a:endParaRPr>
          </a:p>
        </p:txBody>
      </p:sp>
    </p:spTree>
    <p:extLst>
      <p:ext uri="{BB962C8B-B14F-4D97-AF65-F5344CB8AC3E}">
        <p14:creationId xmlns:p14="http://schemas.microsoft.com/office/powerpoint/2010/main" val="41259283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image" Target="../media/image32.png"/><Relationship Id="rId7" Type="http://schemas.openxmlformats.org/officeDocument/2006/relationships/image" Target="../media/image34.png"/><Relationship Id="rId12" Type="http://schemas.microsoft.com/office/2007/relationships/hdphoto" Target="../media/hdphoto15.wdp"/><Relationship Id="rId2" Type="http://schemas.openxmlformats.org/officeDocument/2006/relationships/image" Target="../media/image31.jpeg"/><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microsoft.com/office/2007/relationships/hdphoto" Target="../media/hdphoto18.wdp"/><Relationship Id="rId13" Type="http://schemas.microsoft.com/office/2007/relationships/hdphoto" Target="../media/hdphoto20.wdp"/><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7.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19.wdp"/><Relationship Id="rId4" Type="http://schemas.microsoft.com/office/2007/relationships/hdphoto" Target="../media/hdphoto16.wdp"/><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1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1.wdp"/><Relationship Id="rId5" Type="http://schemas.openxmlformats.org/officeDocument/2006/relationships/image" Target="../media/image52.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2.wdp"/><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microsoft.com/office/2007/relationships/hdphoto" Target="../media/hdphoto23.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4.wdp"/></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5.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26.wdp"/></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7.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28.wdp"/></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29.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30.wdp"/></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microsoft.com/office/2007/relationships/hdphoto" Target="../media/hdphoto19.wdp"/><Relationship Id="rId5" Type="http://schemas.openxmlformats.org/officeDocument/2006/relationships/image" Target="../media/image40.png"/><Relationship Id="rId4" Type="http://schemas.microsoft.com/office/2007/relationships/hdphoto" Target="../media/hdphoto18.wdp"/><Relationship Id="rId9" Type="http://schemas.microsoft.com/office/2007/relationships/hdphoto" Target="../media/hdphoto20.wdp"/></Relationships>
</file>

<file path=ppt/slides/_rels/slide38.xml.rels><?xml version="1.0" encoding="UTF-8" standalone="yes"?>
<Relationships xmlns="http://schemas.openxmlformats.org/package/2006/relationships"><Relationship Id="rId8" Type="http://schemas.openxmlformats.org/officeDocument/2006/relationships/image" Target="../media/image71.png"/><Relationship Id="rId13" Type="http://schemas.microsoft.com/office/2007/relationships/hdphoto" Target="../media/hdphoto34.wdp"/><Relationship Id="rId3" Type="http://schemas.openxmlformats.org/officeDocument/2006/relationships/image" Target="../media/image68.png"/><Relationship Id="rId7" Type="http://schemas.openxmlformats.org/officeDocument/2006/relationships/image" Target="../media/image70.png"/><Relationship Id="rId12"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microsoft.com/office/2007/relationships/hdphoto" Target="../media/hdphoto32.wdp"/><Relationship Id="rId11" Type="http://schemas.openxmlformats.org/officeDocument/2006/relationships/image" Target="../media/image51.png"/><Relationship Id="rId5" Type="http://schemas.openxmlformats.org/officeDocument/2006/relationships/image" Target="../media/image69.png"/><Relationship Id="rId10" Type="http://schemas.openxmlformats.org/officeDocument/2006/relationships/image" Target="../media/image72.jpeg"/><Relationship Id="rId4" Type="http://schemas.microsoft.com/office/2007/relationships/hdphoto" Target="../media/hdphoto31.wdp"/><Relationship Id="rId9" Type="http://schemas.microsoft.com/office/2007/relationships/hdphoto" Target="../media/hdphoto33.wdp"/></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microsoft.com/office/2007/relationships/hdphoto" Target="../media/hdphoto36.wdp"/><Relationship Id="rId5" Type="http://schemas.openxmlformats.org/officeDocument/2006/relationships/image" Target="../media/image76.png"/><Relationship Id="rId4" Type="http://schemas.microsoft.com/office/2007/relationships/hdphoto" Target="../media/hdphoto35.wdp"/></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microsoft.com/office/2007/relationships/hdphoto" Target="../media/hdphoto28.wdp"/></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5.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8.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2060848"/>
            <a:ext cx="7920880" cy="2246769"/>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ППЭ  ОГЭ № 2302</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Новожилова Ирина Николаевна</a:t>
            </a:r>
          </a:p>
          <a:p>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24.05.2023 </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биология</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900513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3743" y="1628800"/>
            <a:ext cx="8229600" cy="648072"/>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normAutofit fontScale="92500" lnSpcReduction="20000"/>
          </a:bodyPr>
          <a:lstStyle/>
          <a:p>
            <a:pPr marL="0" indent="0" algn="ctr">
              <a:buNone/>
            </a:pPr>
            <a:r>
              <a:rPr lang="ru-RU" sz="2000" b="1" dirty="0">
                <a:solidFill>
                  <a:schemeClr val="tx1"/>
                </a:solidFill>
                <a:latin typeface="Cambria" panose="02040503050406030204" pitchFamily="18" charset="0"/>
              </a:rPr>
              <a:t>Ответственный организатор при входе участников экзамена в аудиторию должен:</a:t>
            </a:r>
          </a:p>
        </p:txBody>
      </p:sp>
      <p:sp>
        <p:nvSpPr>
          <p:cNvPr id="5" name="Скругленный прямоугольник 4"/>
          <p:cNvSpPr/>
          <p:nvPr/>
        </p:nvSpPr>
        <p:spPr>
          <a:xfrm>
            <a:off x="464739" y="2613566"/>
            <a:ext cx="5245111" cy="12135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Провести идентификацию личности по документу, удостоверяющему личность участника </a:t>
            </a:r>
            <a:r>
              <a:rPr lang="ru-RU" dirty="0" smtClean="0">
                <a:latin typeface="Cambria" panose="02040503050406030204" pitchFamily="18" charset="0"/>
              </a:rPr>
              <a:t>экзамена </a:t>
            </a:r>
            <a:endParaRPr lang="ru-RU" dirty="0">
              <a:latin typeface="Cambria" panose="02040503050406030204" pitchFamily="18" charset="0"/>
            </a:endParaRPr>
          </a:p>
        </p:txBody>
      </p:sp>
      <p:sp>
        <p:nvSpPr>
          <p:cNvPr id="6" name="Скругленный прямоугольник 5"/>
          <p:cNvSpPr/>
          <p:nvPr/>
        </p:nvSpPr>
        <p:spPr>
          <a:xfrm>
            <a:off x="4095939" y="4839636"/>
            <a:ext cx="4718787" cy="113731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solidFill>
                  <a:schemeClr val="tx1"/>
                </a:solidFill>
                <a:latin typeface="Cambria" panose="02040503050406030204" pitchFamily="18" charset="0"/>
              </a:rPr>
              <a:t>Сообщить участнику ГИА номер его места в аудитории</a:t>
            </a:r>
            <a:r>
              <a:rPr lang="ru-RU" dirty="0" smtClean="0">
                <a:solidFill>
                  <a:schemeClr val="tx1"/>
                </a:solidFill>
                <a:latin typeface="Cambria" panose="02040503050406030204" pitchFamily="18" charset="0"/>
              </a:rPr>
              <a:t>. Проследить, чтобы участник ГИА занял указанное </a:t>
            </a:r>
            <a:r>
              <a:rPr lang="ru-RU" dirty="0" smtClean="0">
                <a:solidFill>
                  <a:schemeClr val="tx1"/>
                </a:solidFill>
                <a:latin typeface="Cambria" panose="02040503050406030204" pitchFamily="18" charset="0"/>
              </a:rPr>
              <a:t>место </a:t>
            </a:r>
            <a:endParaRPr lang="ru-RU" dirty="0">
              <a:solidFill>
                <a:schemeClr val="tx1"/>
              </a:solidFill>
              <a:latin typeface="Cambria" panose="02040503050406030204" pitchFamily="18" charset="0"/>
            </a:endParaRPr>
          </a:p>
        </p:txBody>
      </p:sp>
      <p:grpSp>
        <p:nvGrpSpPr>
          <p:cNvPr id="7" name="Группа 6"/>
          <p:cNvGrpSpPr/>
          <p:nvPr/>
        </p:nvGrpSpPr>
        <p:grpSpPr>
          <a:xfrm>
            <a:off x="5457483" y="2512798"/>
            <a:ext cx="3384376" cy="2013426"/>
            <a:chOff x="5220072" y="2319208"/>
            <a:chExt cx="3627148" cy="2302025"/>
          </a:xfrm>
        </p:grpSpPr>
        <p:grpSp>
          <p:nvGrpSpPr>
            <p:cNvPr id="3" name="Группа 2"/>
            <p:cNvGrpSpPr/>
            <p:nvPr/>
          </p:nvGrpSpPr>
          <p:grpSpPr>
            <a:xfrm>
              <a:off x="5220072" y="2319208"/>
              <a:ext cx="2265937" cy="2218509"/>
              <a:chOff x="179512" y="3573016"/>
              <a:chExt cx="7056784" cy="7056784"/>
            </a:xfrm>
          </p:grpSpPr>
          <p:pic>
            <p:nvPicPr>
              <p:cNvPr id="2056" name="Picture 8" descr="Картинки по запросу паспорт картинк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9376" y="5205024"/>
                <a:ext cx="1153423" cy="16754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артинки по запросу белые человечки для презентаций"/>
              <p:cNvPicPr>
                <a:picLocks noChangeAspect="1" noChangeArrowheads="1"/>
              </p:cNvPicPr>
              <p:nvPr/>
            </p:nvPicPr>
            <p:blipFill>
              <a:blip r:embed="rId3" cstate="print">
                <a:grayscl/>
                <a:extLst>
                  <a:ext uri="{BEBA8EAE-BF5A-486C-A8C5-ECC9F3942E4B}">
                    <a14:imgProps xmlns:a14="http://schemas.microsoft.com/office/drawing/2010/main">
                      <a14:imgLayer r:embed="rId4">
                        <a14:imgEffect>
                          <a14:backgroundRemoval t="6500" b="93750" l="10000" r="90000">
                            <a14:foregroundMark x1="36625" y1="92125" x2="40500" y2="87375"/>
                            <a14:foregroundMark x1="41875" y1="7750" x2="43375" y2="7625"/>
                            <a14:foregroundMark x1="65625" y1="23250" x2="65875" y2="25000"/>
                            <a14:foregroundMark x1="72375" y1="22125" x2="72875" y2="22750"/>
                            <a14:foregroundMark x1="67125" y1="23750" x2="71250" y2="23000"/>
                            <a14:foregroundMark x1="71909" y1="23195" x2="72750" y2="23125"/>
                            <a14:foregroundMark x1="56750" y1="93750" x2="58000" y2="93375"/>
                            <a14:foregroundMark x1="49750" y1="81875" x2="50500" y2="87875"/>
                            <a14:foregroundMark x1="43875" y1="7375" x2="45375" y2="7375"/>
                            <a14:foregroundMark x1="44500" y1="7750" x2="45424" y2="7565"/>
                            <a14:foregroundMark x1="44125" y1="7375" x2="49000" y2="7500"/>
                            <a14:foregroundMark x1="44125" y1="7000" x2="49125" y2="6875"/>
                            <a14:backgroundMark x1="61375" y1="23625" x2="77875" y2="51625"/>
                            <a14:backgroundMark x1="77875" y1="51625" x2="78000" y2="51625"/>
                            <a14:backgroundMark x1="68000" y1="29250" x2="79000" y2="26625"/>
                            <a14:backgroundMark x1="47250" y1="93500" x2="48944" y2="88068"/>
                            <a14:backgroundMark x1="72750" y1="22000" x2="72750" y2="22000"/>
                            <a14:backgroundMark x1="72500" y1="22125" x2="72500" y2="22125"/>
                            <a14:backgroundMark x1="72000" y1="21875" x2="72750" y2="21875"/>
                            <a14:backgroundMark x1="67000" y1="26500" x2="69250" y2="26500"/>
                            <a14:backgroundMark x1="70875" y1="27125" x2="72500" y2="26000"/>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3573016"/>
                <a:ext cx="7056784" cy="7056784"/>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Картинки по запросу белые человечки поиск"/>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67" b="90000" l="3667" r="95667">
                          <a14:foregroundMark x1="40333" y1="6667" x2="43667" y2="8667"/>
                          <a14:foregroundMark x1="3667" y1="28667" x2="5667" y2="32333"/>
                          <a14:foregroundMark x1="91667" y1="85000" x2="91000" y2="73667"/>
                          <a14:foregroundMark x1="95667" y1="81000" x2="95667" y2="73667"/>
                        </a14:backgroundRemoval>
                      </a14:imgEffect>
                    </a14:imgLayer>
                  </a14:imgProps>
                </a:ext>
                <a:ext uri="{28A0092B-C50C-407E-A947-70E740481C1C}">
                  <a14:useLocalDpi xmlns:a14="http://schemas.microsoft.com/office/drawing/2010/main" val="0"/>
                </a:ext>
              </a:extLst>
            </a:blip>
            <a:srcRect/>
            <a:stretch>
              <a:fillRect/>
            </a:stretch>
          </p:blipFill>
          <p:spPr bwMode="auto">
            <a:xfrm>
              <a:off x="6916538" y="2690551"/>
              <a:ext cx="1930682" cy="19306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Группа 11"/>
          <p:cNvGrpSpPr/>
          <p:nvPr/>
        </p:nvGrpSpPr>
        <p:grpSpPr>
          <a:xfrm>
            <a:off x="247748" y="3811465"/>
            <a:ext cx="3988165" cy="2770450"/>
            <a:chOff x="-588362" y="3933056"/>
            <a:chExt cx="3988165" cy="2770450"/>
          </a:xfrm>
        </p:grpSpPr>
        <p:grpSp>
          <p:nvGrpSpPr>
            <p:cNvPr id="10" name="Группа 9"/>
            <p:cNvGrpSpPr/>
            <p:nvPr/>
          </p:nvGrpSpPr>
          <p:grpSpPr>
            <a:xfrm>
              <a:off x="-588362" y="3933056"/>
              <a:ext cx="2770450" cy="2770450"/>
              <a:chOff x="-70658" y="3785224"/>
              <a:chExt cx="2770450" cy="2770450"/>
            </a:xfrm>
          </p:grpSpPr>
          <p:grpSp>
            <p:nvGrpSpPr>
              <p:cNvPr id="9" name="Группа 8"/>
              <p:cNvGrpSpPr/>
              <p:nvPr/>
            </p:nvGrpSpPr>
            <p:grpSpPr>
              <a:xfrm>
                <a:off x="-70658" y="3785224"/>
                <a:ext cx="2770450" cy="2770450"/>
                <a:chOff x="-70658" y="3785224"/>
                <a:chExt cx="2770450" cy="2770450"/>
              </a:xfrm>
            </p:grpSpPr>
            <p:pic>
              <p:nvPicPr>
                <p:cNvPr id="1026" name="Picture 2" descr="http://kolosok28.ru/media/k2/items/cache/c889234799e865bbe90cee71f6cd2e53_XL.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0658" y="3785224"/>
                  <a:ext cx="2770450" cy="2770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kolosok28.ru/media/k2/items/cache/c889234799e865bbe90cee71f6cd2e53_XL.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6625" b="93250" l="10000" r="90000">
                              <a14:foregroundMark x1="46250" y1="7000" x2="48125" y2="6750"/>
                              <a14:foregroundMark x1="45875" y1="6625" x2="46625" y2="6625"/>
                              <a14:foregroundMark x1="79125" y1="25625" x2="80125" y2="28875"/>
                              <a14:foregroundMark x1="78375" y1="24625" x2="81375" y2="28750"/>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l="58502" t="39356" r="18106" b="56193"/>
                <a:stretch/>
              </p:blipFill>
              <p:spPr bwMode="auto">
                <a:xfrm>
                  <a:off x="1547664" y="4746507"/>
                  <a:ext cx="648072" cy="12329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Прямоугольник 7"/>
              <p:cNvSpPr/>
              <p:nvPr/>
            </p:nvSpPr>
            <p:spPr>
              <a:xfrm>
                <a:off x="1247205" y="4423433"/>
                <a:ext cx="1248989" cy="769441"/>
              </a:xfrm>
              <a:prstGeom prst="rect">
                <a:avLst/>
              </a:prstGeom>
              <a:noFill/>
            </p:spPr>
            <p:txBody>
              <a:bodyPr wrap="square" lIns="91440" tIns="45720" rIns="91440" bIns="45720">
                <a:spAutoFit/>
              </a:bodyPr>
              <a:lstStyle/>
              <a:p>
                <a:pPr algn="ctr"/>
                <a:r>
                  <a:rPr lang="ru-RU" sz="4400" dirty="0">
                    <a:ln w="0"/>
                    <a:effectLst>
                      <a:outerShdw blurRad="38100" dist="19050" dir="2700000" algn="tl" rotWithShape="0">
                        <a:schemeClr val="dk1">
                          <a:alpha val="40000"/>
                        </a:schemeClr>
                      </a:outerShdw>
                    </a:effectLst>
                  </a:rPr>
                  <a:t>1А</a:t>
                </a:r>
                <a:endParaRPr lang="ru-RU" sz="4400" b="0" cap="none" spc="0" dirty="0">
                  <a:ln w="0"/>
                  <a:solidFill>
                    <a:schemeClr val="tx1"/>
                  </a:solidFill>
                  <a:effectLst>
                    <a:outerShdw blurRad="38100" dist="19050" dir="2700000" algn="tl" rotWithShape="0">
                      <a:schemeClr val="dk1">
                        <a:alpha val="40000"/>
                      </a:schemeClr>
                    </a:outerShdw>
                  </a:effectLst>
                </a:endParaRPr>
              </a:p>
            </p:txBody>
          </p:sp>
        </p:grpSp>
        <p:pic>
          <p:nvPicPr>
            <p:cNvPr id="1028" name="Picture 4" descr="https://hermentorcenter.com/wp-content/uploads/2016/03/Fotolia-Thumbs-Up-2204047_Subscription_XL.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7300" b="91167" l="10000" r="90000">
                          <a14:foregroundMark x1="53400" y1="7333" x2="54233" y2="7467"/>
                          <a14:foregroundMark x1="41700" y1="91167" x2="43600" y2="90733"/>
                          <a14:foregroundMark x1="32600" y1="20533" x2="34067" y2="20133"/>
                          <a14:foregroundMark x1="49333" y1="8167" x2="50800" y2="7633"/>
                          <a14:foregroundMark x1="53400" y1="7467" x2="51900" y2="7333"/>
                          <a14:foregroundMark x1="33400" y1="20400" x2="33556" y2="20018"/>
                          <a14:foregroundMark x1="50800" y1="7333" x2="58033" y2="9400"/>
                          <a14:foregroundMark x1="54633" y1="8167" x2="57467" y2="8967"/>
                          <a14:backgroundMark x1="54900" y1="92667" x2="49033" y2="85433"/>
                          <a14:backgroundMark x1="31633" y1="19200" x2="35867" y2="19867"/>
                          <a14:backgroundMark x1="32167" y1="15933" x2="33533" y2="189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02568" y="4378197"/>
              <a:ext cx="2297235" cy="229723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604646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260850" y="2924792"/>
            <a:ext cx="8612621" cy="1152280"/>
          </a:xfrm>
          <a:prstGeom prst="roundRect">
            <a:avLst>
              <a:gd name="adj" fmla="val 9482"/>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82" name="Скругленный прямоугольник 81"/>
          <p:cNvSpPr/>
          <p:nvPr/>
        </p:nvSpPr>
        <p:spPr>
          <a:xfrm>
            <a:off x="251520" y="4149080"/>
            <a:ext cx="8601162" cy="2311258"/>
          </a:xfrm>
          <a:prstGeom prst="round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2" name="Скругленный прямоугольник 1"/>
          <p:cNvSpPr/>
          <p:nvPr/>
        </p:nvSpPr>
        <p:spPr>
          <a:xfrm>
            <a:off x="251519" y="2924792"/>
            <a:ext cx="6264697" cy="1152280"/>
          </a:xfrm>
          <a:prstGeom prst="roundRect">
            <a:avLst>
              <a:gd name="adj" fmla="val 7439"/>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Помочь участнику ГИА занять отведенное ему место, при этом следить, чтобы участники экзамена не менялись </a:t>
            </a:r>
            <a:r>
              <a:rPr lang="ru-RU" dirty="0" smtClean="0">
                <a:latin typeface="Cambria" panose="02040503050406030204" pitchFamily="18" charset="0"/>
              </a:rPr>
              <a:t>местами </a:t>
            </a:r>
            <a:endParaRPr lang="ru-RU" dirty="0">
              <a:effectLst/>
              <a:latin typeface="Cambria" panose="02040503050406030204" pitchFamily="18" charset="0"/>
            </a:endParaRPr>
          </a:p>
        </p:txBody>
      </p:sp>
      <p:pic>
        <p:nvPicPr>
          <p:cNvPr id="2050" name="Picture 2" descr="C:\Users\косатюк_п\Documents\ГИА-11\Обучение специалистов ППЭ\moodle\для moodle\картинки\640x360.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156" y1="31667" x2="57188" y2="13333"/>
                        <a14:foregroundMark x1="57188" y1="13333" x2="94219" y2="35833"/>
                        <a14:foregroundMark x1="94844" y1="56111" x2="36094" y2="99444"/>
                        <a14:foregroundMark x1="36406" y1="97222" x2="3125" y2="51944"/>
                        <a14:backgroundMark x1="5000" y1="18056" x2="49219" y2="10833"/>
                        <a14:backgroundMark x1="60000" y1="5556" x2="83438" y2="12500"/>
                        <a14:backgroundMark x1="97813" y1="53333" x2="98594" y2="73333"/>
                        <a14:backgroundMark x1="68125" y1="90833" x2="50000" y2="98889"/>
                        <a14:backgroundMark x1="1406" y1="32222" x2="2188" y2="82778"/>
                        <a14:backgroundMark x1="12812" y1="95000" x2="27344" y2="96667"/>
                        <a14:backgroundMark x1="27656" y1="95000" x2="31406" y2="97222"/>
                      </a14:backgroundRemoval>
                    </a14:imgEffect>
                  </a14:imgLayer>
                </a14:imgProps>
              </a:ext>
              <a:ext uri="{28A0092B-C50C-407E-A947-70E740481C1C}">
                <a14:useLocalDpi xmlns:a14="http://schemas.microsoft.com/office/drawing/2010/main" val="0"/>
              </a:ext>
            </a:extLst>
          </a:blip>
          <a:srcRect/>
          <a:stretch>
            <a:fillRect/>
          </a:stretch>
        </p:blipFill>
        <p:spPr bwMode="auto">
          <a:xfrm>
            <a:off x="6516216" y="2758764"/>
            <a:ext cx="2364469" cy="131830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Группа 20"/>
          <p:cNvGrpSpPr/>
          <p:nvPr/>
        </p:nvGrpSpPr>
        <p:grpSpPr>
          <a:xfrm>
            <a:off x="441380" y="4437112"/>
            <a:ext cx="2281461" cy="1824905"/>
            <a:chOff x="6474491" y="4324421"/>
            <a:chExt cx="2281461" cy="1824905"/>
          </a:xfrm>
        </p:grpSpPr>
        <p:pic>
          <p:nvPicPr>
            <p:cNvPr id="84" name="Picture 6" descr="C:\Users\косатюк_п\Documents\ГИА-11\Обучение специалистов ППЭ\moodle\для moodle\картинки\99637599.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800" l="0" r="100000">
                          <a14:foregroundMark x1="23896" y1="79359" x2="69277" y2="89780"/>
                          <a14:foregroundMark x1="55823" y1="80160" x2="77912" y2="89579"/>
                          <a14:foregroundMark x1="5823" y1="93387" x2="94378" y2="93788"/>
                          <a14:foregroundMark x1="5735" y1="7143" x2="93907" y2="8214"/>
                          <a14:backgroundMark x1="4618" y1="1202" x2="803" y2="3206"/>
                          <a14:backgroundMark x1="95984" y1="802" x2="99197" y2="3808"/>
                        </a14:backgroundRemoval>
                      </a14:imgEffect>
                    </a14:imgLayer>
                  </a14:imgProps>
                </a:ext>
                <a:ext uri="{28A0092B-C50C-407E-A947-70E740481C1C}">
                  <a14:useLocalDpi xmlns:a14="http://schemas.microsoft.com/office/drawing/2010/main" val="0"/>
                </a:ext>
              </a:extLst>
            </a:blip>
            <a:srcRect/>
            <a:stretch>
              <a:fillRect/>
            </a:stretch>
          </p:blipFill>
          <p:spPr bwMode="auto">
            <a:xfrm>
              <a:off x="6474491" y="5150910"/>
              <a:ext cx="996415" cy="99841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Группа 16"/>
            <p:cNvGrpSpPr/>
            <p:nvPr/>
          </p:nvGrpSpPr>
          <p:grpSpPr>
            <a:xfrm>
              <a:off x="8062025" y="4346559"/>
              <a:ext cx="693927" cy="656536"/>
              <a:chOff x="8014205" y="4509120"/>
              <a:chExt cx="590243" cy="553805"/>
            </a:xfrm>
          </p:grpSpPr>
          <p:pic>
            <p:nvPicPr>
              <p:cNvPr id="2052" name="Picture 4" descr="C:\Users\косатюк_п\Documents\ГИА-11\Обучение специалистов ППЭ\moodle\для moodle\картинки\preview.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val="0"/>
                  </a:ext>
                </a:extLst>
              </a:blip>
              <a:srcRect/>
              <a:stretch>
                <a:fillRect/>
              </a:stretch>
            </p:blipFill>
            <p:spPr bwMode="auto">
              <a:xfrm>
                <a:off x="8014205" y="4571220"/>
                <a:ext cx="590243" cy="478137"/>
              </a:xfrm>
              <a:prstGeom prst="rect">
                <a:avLst/>
              </a:prstGeom>
              <a:noFill/>
              <a:extLst>
                <a:ext uri="{909E8E84-426E-40DD-AFC4-6F175D3DCCD1}">
                  <a14:hiddenFill xmlns:a14="http://schemas.microsoft.com/office/drawing/2010/main">
                    <a:solidFill>
                      <a:srgbClr val="FFFFFF"/>
                    </a:solidFill>
                  </a14:hiddenFill>
                </a:ext>
              </a:extLst>
            </p:spPr>
          </p:pic>
          <p:sp>
            <p:nvSpPr>
              <p:cNvPr id="15" name="Знак запрета 14"/>
              <p:cNvSpPr/>
              <p:nvPr/>
            </p:nvSpPr>
            <p:spPr>
              <a:xfrm>
                <a:off x="8014205" y="4509120"/>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20" name="Группа 19"/>
            <p:cNvGrpSpPr/>
            <p:nvPr/>
          </p:nvGrpSpPr>
          <p:grpSpPr>
            <a:xfrm>
              <a:off x="6474491" y="4327323"/>
              <a:ext cx="736833" cy="698545"/>
              <a:chOff x="7290237" y="4432859"/>
              <a:chExt cx="590243" cy="558783"/>
            </a:xfrm>
          </p:grpSpPr>
          <p:pic>
            <p:nvPicPr>
              <p:cNvPr id="2054" name="Picture 6" descr="C:\Users\косатюк_п\Documents\ГИА-11\Обучение специалистов ППЭ\moodle\для moodle\картинки\camera-icon-hi.pn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100" name="Знак запрета 9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9" name="Группа 18"/>
            <p:cNvGrpSpPr/>
            <p:nvPr/>
          </p:nvGrpSpPr>
          <p:grpSpPr>
            <a:xfrm>
              <a:off x="7569627" y="5229200"/>
              <a:ext cx="962813" cy="841837"/>
              <a:chOff x="6437856" y="4426898"/>
              <a:chExt cx="590243" cy="553805"/>
            </a:xfrm>
          </p:grpSpPr>
          <p:pic>
            <p:nvPicPr>
              <p:cNvPr id="2053" name="Picture 5" descr="C:\Users\косатюк_п\Documents\ГИА-11\Обучение специалистов ППЭ\moodle\для moodle\картинки\white-star-vector-4T9ER47e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101" name="Знак запрета 100"/>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8" name="Группа 17"/>
            <p:cNvGrpSpPr/>
            <p:nvPr/>
          </p:nvGrpSpPr>
          <p:grpSpPr>
            <a:xfrm>
              <a:off x="7274284" y="4324421"/>
              <a:ext cx="741340" cy="700812"/>
              <a:chOff x="7517301" y="5299589"/>
              <a:chExt cx="590243" cy="553805"/>
            </a:xfrm>
          </p:grpSpPr>
          <p:pic>
            <p:nvPicPr>
              <p:cNvPr id="205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12" cstate="print">
                <a:biLevel thresh="75000"/>
                <a:extLst>
                  <a:ext uri="{BEBA8EAE-BF5A-486C-A8C5-ECC9F3942E4B}">
                    <a14:imgProps xmlns:a14="http://schemas.microsoft.com/office/drawing/2010/main">
                      <a14:imgLayer r:embed="rId13">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102" name="Знак запрета 101"/>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24" name="Скругленный прямоугольник 23"/>
          <p:cNvSpPr/>
          <p:nvPr/>
        </p:nvSpPr>
        <p:spPr>
          <a:xfrm>
            <a:off x="251519" y="1556792"/>
            <a:ext cx="861262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25" name="Скругленный прямоугольник 24"/>
          <p:cNvSpPr/>
          <p:nvPr/>
        </p:nvSpPr>
        <p:spPr>
          <a:xfrm>
            <a:off x="256183" y="2071913"/>
            <a:ext cx="8603293" cy="676770"/>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b="1" i="1" dirty="0">
                <a:solidFill>
                  <a:schemeClr val="tx1"/>
                </a:solidFill>
                <a:latin typeface="Cambria" panose="02040503050406030204" pitchFamily="18" charset="0"/>
              </a:rPr>
              <a:t>Ответственный организатор должен не позднее 9.45 получить у руководителя ППЭ ЭМ участников экзамена.</a:t>
            </a:r>
            <a:endParaRPr lang="ru-RU" b="1" i="1" dirty="0">
              <a:solidFill>
                <a:schemeClr val="tx1"/>
              </a:solidFill>
              <a:latin typeface="Cambria" panose="02040503050406030204" pitchFamily="18" charset="0"/>
            </a:endParaRPr>
          </a:p>
        </p:txBody>
      </p:sp>
      <p:sp>
        <p:nvSpPr>
          <p:cNvPr id="81" name="Скругленный прямоугольник 80"/>
          <p:cNvSpPr/>
          <p:nvPr/>
        </p:nvSpPr>
        <p:spPr>
          <a:xfrm>
            <a:off x="2831833" y="4149080"/>
            <a:ext cx="6041638" cy="2304256"/>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Напомнить участникам ГИА о ведении видеонаблюдения в ППЭ </a:t>
            </a:r>
            <a:r>
              <a:rPr lang="ru-RU" dirty="0" smtClean="0">
                <a:latin typeface="Cambria" panose="02040503050406030204" pitchFamily="18" charset="0"/>
              </a:rPr>
              <a:t>и </a:t>
            </a:r>
            <a:r>
              <a:rPr lang="ru-RU" dirty="0">
                <a:latin typeface="Cambria" panose="02040503050406030204" pitchFamily="18" charset="0"/>
              </a:rPr>
              <a:t>о запрете иметь при себе во время проведения экзамена в ППЭ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a:t>
            </a:r>
            <a:r>
              <a:rPr lang="ru-RU" dirty="0" smtClean="0">
                <a:latin typeface="Cambria" panose="02040503050406030204" pitchFamily="18" charset="0"/>
              </a:rPr>
              <a:t>информации </a:t>
            </a:r>
            <a:endParaRPr lang="ru-RU" dirty="0">
              <a:latin typeface="Cambria" panose="02040503050406030204" pitchFamily="18" charset="0"/>
            </a:endParaRPr>
          </a:p>
        </p:txBody>
      </p:sp>
      <p:sp>
        <p:nvSpPr>
          <p:cNvPr id="26"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2849787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7504" y="80628"/>
            <a:ext cx="8928992" cy="6588732"/>
          </a:xfrm>
          <a:prstGeom prst="rect">
            <a:avLst/>
          </a:prstGeom>
        </p:spPr>
      </p:pic>
    </p:spTree>
    <p:extLst>
      <p:ext uri="{BB962C8B-B14F-4D97-AF65-F5344CB8AC3E}">
        <p14:creationId xmlns:p14="http://schemas.microsoft.com/office/powerpoint/2010/main" val="1923369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39555" cy="4362450"/>
            <a:chOff x="0" y="0"/>
            <a:chExt cx="9139555" cy="4362450"/>
          </a:xfrm>
        </p:grpSpPr>
        <p:pic>
          <p:nvPicPr>
            <p:cNvPr id="3" name="object 3"/>
            <p:cNvPicPr/>
            <p:nvPr/>
          </p:nvPicPr>
          <p:blipFill>
            <a:blip r:embed="rId2" cstate="print"/>
            <a:stretch>
              <a:fillRect/>
            </a:stretch>
          </p:blipFill>
          <p:spPr>
            <a:xfrm>
              <a:off x="238125" y="685800"/>
              <a:ext cx="4886325" cy="3648075"/>
            </a:xfrm>
            <a:prstGeom prst="rect">
              <a:avLst/>
            </a:prstGeom>
          </p:spPr>
        </p:pic>
        <p:sp>
          <p:nvSpPr>
            <p:cNvPr id="4" name="object 4"/>
            <p:cNvSpPr/>
            <p:nvPr/>
          </p:nvSpPr>
          <p:spPr>
            <a:xfrm>
              <a:off x="223837" y="671448"/>
              <a:ext cx="4914900" cy="3676650"/>
            </a:xfrm>
            <a:custGeom>
              <a:avLst/>
              <a:gdLst/>
              <a:ahLst/>
              <a:cxnLst/>
              <a:rect l="l" t="t" r="r" b="b"/>
              <a:pathLst>
                <a:path w="4914900" h="3676650">
                  <a:moveTo>
                    <a:pt x="0" y="3676650"/>
                  </a:moveTo>
                  <a:lnTo>
                    <a:pt x="4914900" y="3676650"/>
                  </a:lnTo>
                  <a:lnTo>
                    <a:pt x="4914900" y="0"/>
                  </a:lnTo>
                  <a:lnTo>
                    <a:pt x="0" y="0"/>
                  </a:lnTo>
                  <a:lnTo>
                    <a:pt x="0" y="3676650"/>
                  </a:lnTo>
                  <a:close/>
                </a:path>
              </a:pathLst>
            </a:custGeom>
            <a:ln w="28575">
              <a:solidFill>
                <a:srgbClr val="001F5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0" y="0"/>
              <a:ext cx="9139301" cy="757174"/>
            </a:xfrm>
            <a:prstGeom prst="rect">
              <a:avLst/>
            </a:prstGeom>
          </p:spPr>
        </p:pic>
      </p:grpSp>
      <p:sp>
        <p:nvSpPr>
          <p:cNvPr id="6" name="object 6"/>
          <p:cNvSpPr txBox="1">
            <a:spLocks noGrp="1"/>
          </p:cNvSpPr>
          <p:nvPr>
            <p:ph type="title"/>
          </p:nvPr>
        </p:nvSpPr>
        <p:spPr>
          <a:xfrm>
            <a:off x="193039" y="4381"/>
            <a:ext cx="8759190" cy="448945"/>
          </a:xfrm>
          <a:prstGeom prst="rect">
            <a:avLst/>
          </a:prstGeom>
        </p:spPr>
        <p:txBody>
          <a:bodyPr vert="horz" wrap="square" lIns="0" tIns="15875" rIns="0" bIns="0" rtlCol="0">
            <a:spAutoFit/>
          </a:bodyPr>
          <a:lstStyle/>
          <a:p>
            <a:pPr marL="12700">
              <a:lnSpc>
                <a:spcPct val="100000"/>
              </a:lnSpc>
              <a:spcBef>
                <a:spcPts val="125"/>
              </a:spcBef>
            </a:pPr>
            <a:r>
              <a:rPr spc="5" dirty="0"/>
              <a:t>Содержание</a:t>
            </a:r>
            <a:r>
              <a:rPr spc="105" dirty="0"/>
              <a:t> </a:t>
            </a:r>
            <a:r>
              <a:rPr spc="-5" dirty="0"/>
              <a:t>индивидуального</a:t>
            </a:r>
            <a:r>
              <a:rPr spc="325" dirty="0"/>
              <a:t> </a:t>
            </a:r>
            <a:r>
              <a:rPr spc="-5" dirty="0"/>
              <a:t>комплекта</a:t>
            </a:r>
            <a:r>
              <a:rPr spc="245" dirty="0"/>
              <a:t> </a:t>
            </a:r>
            <a:r>
              <a:rPr spc="30" dirty="0"/>
              <a:t>(КИМ)</a:t>
            </a:r>
            <a:r>
              <a:rPr spc="-35" dirty="0"/>
              <a:t> </a:t>
            </a:r>
            <a:r>
              <a:rPr spc="30" dirty="0"/>
              <a:t>ОГЭ</a:t>
            </a:r>
          </a:p>
        </p:txBody>
      </p:sp>
      <p:grpSp>
        <p:nvGrpSpPr>
          <p:cNvPr id="7" name="object 7"/>
          <p:cNvGrpSpPr/>
          <p:nvPr/>
        </p:nvGrpSpPr>
        <p:grpSpPr>
          <a:xfrm>
            <a:off x="485770" y="2562220"/>
            <a:ext cx="8430260" cy="3782060"/>
            <a:chOff x="485770" y="2562220"/>
            <a:chExt cx="8430260" cy="3782060"/>
          </a:xfrm>
        </p:grpSpPr>
        <p:pic>
          <p:nvPicPr>
            <p:cNvPr id="8" name="object 8"/>
            <p:cNvPicPr/>
            <p:nvPr/>
          </p:nvPicPr>
          <p:blipFill>
            <a:blip r:embed="rId4" cstate="print"/>
            <a:stretch>
              <a:fillRect/>
            </a:stretch>
          </p:blipFill>
          <p:spPr>
            <a:xfrm>
              <a:off x="495300" y="2571749"/>
              <a:ext cx="2628900" cy="3724275"/>
            </a:xfrm>
            <a:prstGeom prst="rect">
              <a:avLst/>
            </a:prstGeom>
          </p:spPr>
        </p:pic>
        <p:sp>
          <p:nvSpPr>
            <p:cNvPr id="9" name="object 9"/>
            <p:cNvSpPr/>
            <p:nvPr/>
          </p:nvSpPr>
          <p:spPr>
            <a:xfrm>
              <a:off x="490537" y="2566987"/>
              <a:ext cx="2638425" cy="3733800"/>
            </a:xfrm>
            <a:custGeom>
              <a:avLst/>
              <a:gdLst/>
              <a:ahLst/>
              <a:cxnLst/>
              <a:rect l="l" t="t" r="r" b="b"/>
              <a:pathLst>
                <a:path w="2638425" h="3733800">
                  <a:moveTo>
                    <a:pt x="0" y="3733800"/>
                  </a:moveTo>
                  <a:lnTo>
                    <a:pt x="2638425" y="3733800"/>
                  </a:lnTo>
                  <a:lnTo>
                    <a:pt x="2638425" y="0"/>
                  </a:lnTo>
                  <a:lnTo>
                    <a:pt x="0" y="0"/>
                  </a:lnTo>
                  <a:lnTo>
                    <a:pt x="0" y="3733800"/>
                  </a:lnTo>
                  <a:close/>
                </a:path>
              </a:pathLst>
            </a:custGeom>
            <a:ln w="9534">
              <a:solidFill>
                <a:srgbClr val="000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3381375" y="2571749"/>
              <a:ext cx="2638425" cy="3762375"/>
            </a:xfrm>
            <a:prstGeom prst="rect">
              <a:avLst/>
            </a:prstGeom>
          </p:spPr>
        </p:pic>
        <p:sp>
          <p:nvSpPr>
            <p:cNvPr id="11" name="object 11"/>
            <p:cNvSpPr/>
            <p:nvPr/>
          </p:nvSpPr>
          <p:spPr>
            <a:xfrm>
              <a:off x="3376675" y="2566987"/>
              <a:ext cx="2647950" cy="3771900"/>
            </a:xfrm>
            <a:custGeom>
              <a:avLst/>
              <a:gdLst/>
              <a:ahLst/>
              <a:cxnLst/>
              <a:rect l="l" t="t" r="r" b="b"/>
              <a:pathLst>
                <a:path w="2647950" h="3771900">
                  <a:moveTo>
                    <a:pt x="0" y="3771900"/>
                  </a:moveTo>
                  <a:lnTo>
                    <a:pt x="2647950" y="3771900"/>
                  </a:lnTo>
                  <a:lnTo>
                    <a:pt x="2647950" y="0"/>
                  </a:lnTo>
                  <a:lnTo>
                    <a:pt x="0" y="0"/>
                  </a:lnTo>
                  <a:lnTo>
                    <a:pt x="0" y="3771900"/>
                  </a:lnTo>
                  <a:close/>
                </a:path>
              </a:pathLst>
            </a:custGeom>
            <a:ln w="9534">
              <a:solidFill>
                <a:srgbClr val="000000"/>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6267449" y="2571749"/>
              <a:ext cx="2638425" cy="3743325"/>
            </a:xfrm>
            <a:prstGeom prst="rect">
              <a:avLst/>
            </a:prstGeom>
          </p:spPr>
        </p:pic>
        <p:sp>
          <p:nvSpPr>
            <p:cNvPr id="13" name="object 13"/>
            <p:cNvSpPr/>
            <p:nvPr/>
          </p:nvSpPr>
          <p:spPr>
            <a:xfrm>
              <a:off x="6262750" y="2566987"/>
              <a:ext cx="2647950" cy="3752850"/>
            </a:xfrm>
            <a:custGeom>
              <a:avLst/>
              <a:gdLst/>
              <a:ahLst/>
              <a:cxnLst/>
              <a:rect l="l" t="t" r="r" b="b"/>
              <a:pathLst>
                <a:path w="2647950" h="3752850">
                  <a:moveTo>
                    <a:pt x="0" y="3752850"/>
                  </a:moveTo>
                  <a:lnTo>
                    <a:pt x="2647950" y="3752850"/>
                  </a:lnTo>
                  <a:lnTo>
                    <a:pt x="2647950" y="0"/>
                  </a:lnTo>
                  <a:lnTo>
                    <a:pt x="0" y="0"/>
                  </a:lnTo>
                  <a:lnTo>
                    <a:pt x="0" y="3752850"/>
                  </a:lnTo>
                  <a:close/>
                </a:path>
              </a:pathLst>
            </a:custGeom>
            <a:ln w="9534">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934416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419850"/>
          </a:xfrm>
          <a:prstGeom prst="rect">
            <a:avLst/>
          </a:prstGeom>
        </p:spPr>
      </p:pic>
    </p:spTree>
    <p:extLst>
      <p:ext uri="{BB962C8B-B14F-4D97-AF65-F5344CB8AC3E}">
        <p14:creationId xmlns:p14="http://schemas.microsoft.com/office/powerpoint/2010/main" val="72693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Выноска со стрелкой вверх 13"/>
          <p:cNvSpPr/>
          <p:nvPr/>
        </p:nvSpPr>
        <p:spPr>
          <a:xfrm>
            <a:off x="162437" y="3856529"/>
            <a:ext cx="8822739" cy="1732711"/>
          </a:xfrm>
          <a:prstGeom prst="upArrowCallout">
            <a:avLst>
              <a:gd name="adj1" fmla="val 20634"/>
              <a:gd name="adj2" fmla="val 26408"/>
              <a:gd name="adj3" fmla="val 6244"/>
              <a:gd name="adj4" fmla="val 90677"/>
            </a:avLst>
          </a:prstGeom>
          <a:solidFill>
            <a:schemeClr val="accent1">
              <a:alpha val="0"/>
            </a:schemeClr>
          </a:solidFill>
          <a:ln w="63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251520" y="1558196"/>
            <a:ext cx="8640960" cy="3586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2000" dirty="0">
                <a:latin typeface="Cambria" panose="02040503050406030204" pitchFamily="18" charset="0"/>
              </a:rPr>
              <a:t>Участники могут взять с собой в аудиторию только:</a:t>
            </a:r>
          </a:p>
        </p:txBody>
      </p:sp>
      <p:grpSp>
        <p:nvGrpSpPr>
          <p:cNvPr id="47" name="Группа 46"/>
          <p:cNvGrpSpPr/>
          <p:nvPr/>
        </p:nvGrpSpPr>
        <p:grpSpPr>
          <a:xfrm>
            <a:off x="3131840" y="2020879"/>
            <a:ext cx="2773486" cy="846687"/>
            <a:chOff x="251521" y="2588060"/>
            <a:chExt cx="2773486" cy="905710"/>
          </a:xfrm>
        </p:grpSpPr>
        <p:sp>
          <p:nvSpPr>
            <p:cNvPr id="7196" name="Полилиния 7195"/>
            <p:cNvSpPr/>
            <p:nvPr/>
          </p:nvSpPr>
          <p:spPr>
            <a:xfrm>
              <a:off x="528835" y="2713717"/>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Черную </a:t>
              </a:r>
              <a:r>
                <a:rPr lang="ru-RU" sz="1400" kern="1200" dirty="0" err="1">
                  <a:latin typeface="Cambria" panose="02040503050406030204" pitchFamily="18" charset="0"/>
                </a:rPr>
                <a:t>гелевую</a:t>
              </a:r>
              <a:r>
                <a:rPr lang="ru-RU" sz="1400" dirty="0">
                  <a:latin typeface="Cambria" panose="02040503050406030204" pitchFamily="18" charset="0"/>
                </a:rPr>
                <a:t> или </a:t>
              </a:r>
              <a:r>
                <a:rPr lang="ru-RU" sz="1400" kern="1200" dirty="0">
                  <a:latin typeface="Cambria" panose="02040503050406030204" pitchFamily="18" charset="0"/>
                </a:rPr>
                <a:t>капиллярную ручку</a:t>
              </a:r>
            </a:p>
          </p:txBody>
        </p:sp>
        <p:sp>
          <p:nvSpPr>
            <p:cNvPr id="7197" name="Прямоугольник 7196"/>
            <p:cNvSpPr/>
            <p:nvPr/>
          </p:nvSpPr>
          <p:spPr>
            <a:xfrm>
              <a:off x="251521"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27" name="Picture 3" descr="C:\Users\косатюк_п\Documents\ГИА-11\Обучение специалистов ППЭ\moodle\для moodle\картинки\green-pen.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82554" y="2655798"/>
              <a:ext cx="288032" cy="7513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Группа 45"/>
          <p:cNvGrpSpPr/>
          <p:nvPr/>
        </p:nvGrpSpPr>
        <p:grpSpPr>
          <a:xfrm>
            <a:off x="251520" y="2020878"/>
            <a:ext cx="2773486" cy="846688"/>
            <a:chOff x="3120628" y="2588060"/>
            <a:chExt cx="2773486" cy="905712"/>
          </a:xfrm>
        </p:grpSpPr>
        <p:sp>
          <p:nvSpPr>
            <p:cNvPr id="7198" name="Полилиния 7197"/>
            <p:cNvSpPr/>
            <p:nvPr/>
          </p:nvSpPr>
          <p:spPr>
            <a:xfrm>
              <a:off x="3397942" y="2713718"/>
              <a:ext cx="2496172" cy="780054"/>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Документ, удостоверяющий личность</a:t>
              </a:r>
            </a:p>
          </p:txBody>
        </p:sp>
        <p:sp>
          <p:nvSpPr>
            <p:cNvPr id="7199" name="Прямоугольник 7198"/>
            <p:cNvSpPr/>
            <p:nvPr/>
          </p:nvSpPr>
          <p:spPr>
            <a:xfrm>
              <a:off x="3120628" y="2588060"/>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0" name="Picture 6" descr="C:\Users\косатюк_п\Documents\ГИА-11\Обучение специалистов ППЭ\moodle\для moodle\картинки\passpo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9" y="2715520"/>
              <a:ext cx="691600" cy="691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Группа 44"/>
          <p:cNvGrpSpPr/>
          <p:nvPr/>
        </p:nvGrpSpPr>
        <p:grpSpPr>
          <a:xfrm>
            <a:off x="3131840" y="2973859"/>
            <a:ext cx="2794434" cy="846686"/>
            <a:chOff x="3099680" y="3570062"/>
            <a:chExt cx="2794434" cy="905709"/>
          </a:xfrm>
        </p:grpSpPr>
        <p:sp>
          <p:nvSpPr>
            <p:cNvPr id="34" name="Полилиния 33"/>
            <p:cNvSpPr/>
            <p:nvPr/>
          </p:nvSpPr>
          <p:spPr>
            <a:xfrm>
              <a:off x="3397942" y="3695718"/>
              <a:ext cx="2496172" cy="780053"/>
            </a:xfrm>
            <a:custGeom>
              <a:avLst/>
              <a:gdLst>
                <a:gd name="connsiteX0" fmla="*/ 0 w 2496172"/>
                <a:gd name="connsiteY0" fmla="*/ 0 h 780053"/>
                <a:gd name="connsiteX1" fmla="*/ 2496172 w 2496172"/>
                <a:gd name="connsiteY1" fmla="*/ 0 h 780053"/>
                <a:gd name="connsiteX2" fmla="*/ 2496172 w 2496172"/>
                <a:gd name="connsiteY2" fmla="*/ 780053 h 780053"/>
                <a:gd name="connsiteX3" fmla="*/ 0 w 2496172"/>
                <a:gd name="connsiteY3" fmla="*/ 780053 h 780053"/>
                <a:gd name="connsiteX4" fmla="*/ 0 w 2496172"/>
                <a:gd name="connsiteY4" fmla="*/ 0 h 780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172" h="780053">
                  <a:moveTo>
                    <a:pt x="0" y="0"/>
                  </a:moveTo>
                  <a:lnTo>
                    <a:pt x="2496172" y="0"/>
                  </a:lnTo>
                  <a:lnTo>
                    <a:pt x="2496172" y="780053"/>
                  </a:lnTo>
                  <a:lnTo>
                    <a:pt x="0" y="780053"/>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8357" tIns="53340" rIns="53340" bIns="53340" numCol="1" spcCol="1270" anchor="ctr" anchorCtr="0">
              <a:noAutofit/>
            </a:bodyPr>
            <a:lstStyle/>
            <a:p>
              <a:pPr lvl="0" algn="l" defTabSz="622300">
                <a:lnSpc>
                  <a:spcPct val="90000"/>
                </a:lnSpc>
                <a:spcBef>
                  <a:spcPct val="0"/>
                </a:spcBef>
                <a:spcAft>
                  <a:spcPct val="35000"/>
                </a:spcAft>
              </a:pPr>
              <a:r>
                <a:rPr lang="ru-RU" sz="1400" kern="1200" dirty="0">
                  <a:latin typeface="Cambria" panose="02040503050406030204" pitchFamily="18" charset="0"/>
                </a:rPr>
                <a:t>Средства обучения и воспитания</a:t>
              </a:r>
            </a:p>
          </p:txBody>
        </p:sp>
        <p:sp>
          <p:nvSpPr>
            <p:cNvPr id="35" name="Прямоугольник 34"/>
            <p:cNvSpPr/>
            <p:nvPr/>
          </p:nvSpPr>
          <p:spPr>
            <a:xfrm>
              <a:off x="3120628" y="3570062"/>
              <a:ext cx="755279" cy="81905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034" name="Picture 10" descr="C:\Users\косатюк_п\Documents\ГИА-11\Обучение специалистов ППЭ\moodle\для moodle\картинки\77cc5a8de7ebe2f9d94af18b6001b752.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348" b="100000" l="0" r="100000">
                          <a14:foregroundMark x1="52022" y1="19407" x2="59030" y2="11051"/>
                          <a14:foregroundMark x1="65229" y1="8356" x2="69811" y2="8356"/>
                          <a14:foregroundMark x1="82210" y1="18329" x2="81671" y2="27224"/>
                          <a14:foregroundMark x1="81402" y1="30997" x2="74663" y2="38005"/>
                          <a14:foregroundMark x1="73315" y1="39084" x2="56334" y2="43935"/>
                          <a14:foregroundMark x1="70889" y1="38544" x2="58760" y2="41240"/>
                          <a14:foregroundMark x1="55526" y1="43666" x2="45013" y2="50943"/>
                          <a14:foregroundMark x1="32884" y1="78976" x2="32075" y2="89757"/>
                          <a14:foregroundMark x1="33154" y1="81402" x2="35310" y2="85445"/>
                          <a14:foregroundMark x1="42049" y1="59030" x2="73046" y2="48787"/>
                          <a14:foregroundMark x1="73854" y1="49596" x2="75741" y2="52291"/>
                          <a14:foregroundMark x1="77089" y1="56334" x2="77898" y2="61186"/>
                          <a14:foregroundMark x1="76280" y1="63612" x2="47170" y2="73585"/>
                          <a14:backgroundMark x1="61413" y1="27273" x2="61413" y2="27273"/>
                          <a14:backgroundMark x1="37500" y1="51705" x2="37500" y2="51705"/>
                          <a14:backgroundMark x1="60870" y1="50000" x2="60870" y2="50000"/>
                          <a14:backgroundMark x1="66304" y1="48295" x2="66304" y2="48295"/>
                          <a14:backgroundMark x1="71196" y1="43750" x2="41304" y2="56818"/>
                          <a14:backgroundMark x1="45109" y1="55682" x2="45109" y2="55682"/>
                          <a14:backgroundMark x1="42391" y1="56818" x2="42391" y2="56818"/>
                        </a14:backgroundRemoval>
                      </a14:imgEffect>
                    </a14:imgLayer>
                  </a14:imgProps>
                </a:ext>
                <a:ext uri="{28A0092B-C50C-407E-A947-70E740481C1C}">
                  <a14:useLocalDpi xmlns:a14="http://schemas.microsoft.com/office/drawing/2010/main" val="0"/>
                </a:ext>
              </a:extLst>
            </a:blip>
            <a:srcRect/>
            <a:stretch>
              <a:fillRect/>
            </a:stretch>
          </p:blipFill>
          <p:spPr bwMode="auto">
            <a:xfrm>
              <a:off x="3099680" y="3597786"/>
              <a:ext cx="763608" cy="763608"/>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2" name="TextBox 1"/>
          <p:cNvSpPr txBox="1"/>
          <p:nvPr/>
        </p:nvSpPr>
        <p:spPr>
          <a:xfrm>
            <a:off x="2123728" y="4437112"/>
            <a:ext cx="5112568" cy="369332"/>
          </a:xfrm>
          <a:prstGeom prst="rect">
            <a:avLst/>
          </a:prstGeom>
          <a:noFill/>
        </p:spPr>
        <p:txBody>
          <a:bodyPr wrap="square" rtlCol="0">
            <a:spAutoFit/>
          </a:bodyPr>
          <a:lstStyle/>
          <a:p>
            <a:pPr algn="ctr"/>
            <a:r>
              <a:rPr lang="ru-RU" dirty="0" smtClean="0"/>
              <a:t> Пользоваться </a:t>
            </a:r>
            <a:r>
              <a:rPr lang="ru-RU" dirty="0" smtClean="0"/>
              <a:t>личными вещями </a:t>
            </a:r>
            <a:r>
              <a:rPr lang="ru-RU" dirty="0" smtClean="0">
                <a:solidFill>
                  <a:srgbClr val="FF0000"/>
                </a:solidFill>
              </a:rPr>
              <a:t>запрещено</a:t>
            </a:r>
            <a:r>
              <a:rPr lang="ru-RU" dirty="0" smtClean="0"/>
              <a:t> </a:t>
            </a:r>
            <a:endParaRPr lang="ru-RU" dirty="0"/>
          </a:p>
        </p:txBody>
      </p:sp>
    </p:spTree>
    <p:extLst>
      <p:ext uri="{BB962C8B-B14F-4D97-AF65-F5344CB8AC3E}">
        <p14:creationId xmlns:p14="http://schemas.microsoft.com/office/powerpoint/2010/main" val="1005898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449967" y="1556792"/>
            <a:ext cx="8253302"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До начала экзамена:</a:t>
            </a:r>
          </a:p>
        </p:txBody>
      </p:sp>
      <p:sp>
        <p:nvSpPr>
          <p:cNvPr id="17" name="Скругленный прямоугольник 16"/>
          <p:cNvSpPr/>
          <p:nvPr/>
        </p:nvSpPr>
        <p:spPr>
          <a:xfrm>
            <a:off x="449967" y="2060848"/>
            <a:ext cx="8249926" cy="415614"/>
          </a:xfrm>
          <a:prstGeom prst="round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i="1">
                <a:solidFill>
                  <a:schemeClr val="tx1"/>
                </a:solidFill>
                <a:latin typeface="Cambria" panose="02040503050406030204" pitchFamily="18" charset="0"/>
              </a:rPr>
              <a:t>Организатор в аудитории должен:</a:t>
            </a:r>
            <a:endParaRPr lang="ru-RU" b="1" i="1" dirty="0">
              <a:solidFill>
                <a:schemeClr val="tx1"/>
              </a:solidFill>
              <a:latin typeface="Cambria" panose="02040503050406030204" pitchFamily="18" charset="0"/>
            </a:endParaRPr>
          </a:p>
        </p:txBody>
      </p:sp>
      <p:sp>
        <p:nvSpPr>
          <p:cNvPr id="6" name="Скругленный прямоугольник 11"/>
          <p:cNvSpPr/>
          <p:nvPr/>
        </p:nvSpPr>
        <p:spPr>
          <a:xfrm>
            <a:off x="449967" y="5589240"/>
            <a:ext cx="8249926"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solidFill>
                  <a:schemeClr val="tx1"/>
                </a:solidFill>
                <a:latin typeface="Cambria" panose="02040503050406030204" pitchFamily="18" charset="0"/>
              </a:rPr>
              <a:t>Проинформировать участников ГИА о том, что записи на КИМ и черновиках не обрабатываются и не </a:t>
            </a:r>
            <a:r>
              <a:rPr lang="ru-RU" dirty="0" smtClean="0">
                <a:solidFill>
                  <a:schemeClr val="tx1"/>
                </a:solidFill>
                <a:latin typeface="Cambria" panose="02040503050406030204" pitchFamily="18" charset="0"/>
              </a:rPr>
              <a:t>проверяются  </a:t>
            </a:r>
            <a:endParaRPr lang="ru-RU" dirty="0">
              <a:solidFill>
                <a:schemeClr val="tx1"/>
              </a:solidFill>
              <a:latin typeface="Cambria" panose="02040503050406030204" pitchFamily="18" charset="0"/>
            </a:endParaRPr>
          </a:p>
        </p:txBody>
      </p:sp>
      <p:sp>
        <p:nvSpPr>
          <p:cNvPr id="7" name="Скругленный прямоугольник 6"/>
          <p:cNvSpPr/>
          <p:nvPr/>
        </p:nvSpPr>
        <p:spPr>
          <a:xfrm>
            <a:off x="449968" y="2636912"/>
            <a:ext cx="8249926" cy="7690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Clr>
                <a:srgbClr val="00B050"/>
              </a:buClr>
              <a:buFont typeface="Wingdings" panose="05000000000000000000" pitchFamily="2" charset="2"/>
              <a:buChar char="ü"/>
            </a:pPr>
            <a:r>
              <a:rPr lang="ru-RU" dirty="0" smtClean="0">
                <a:latin typeface="Cambria" panose="02040503050406030204" pitchFamily="18" charset="0"/>
              </a:rPr>
              <a:t>Проверить,  </a:t>
            </a:r>
            <a:r>
              <a:rPr lang="ru-RU" dirty="0">
                <a:latin typeface="Cambria" panose="02040503050406030204" pitchFamily="18" charset="0"/>
              </a:rPr>
              <a:t>что черная </a:t>
            </a:r>
            <a:r>
              <a:rPr lang="ru-RU" dirty="0" err="1">
                <a:latin typeface="Cambria" panose="02040503050406030204" pitchFamily="18" charset="0"/>
              </a:rPr>
              <a:t>гелевая</a:t>
            </a:r>
            <a:r>
              <a:rPr lang="ru-RU" dirty="0">
                <a:latin typeface="Cambria" panose="02040503050406030204" pitchFamily="18" charset="0"/>
              </a:rPr>
              <a:t> или капиллярная ручка участника экзамена  ручка пишет неразрывной черной </a:t>
            </a:r>
            <a:r>
              <a:rPr lang="ru-RU" dirty="0" smtClean="0">
                <a:latin typeface="Cambria" panose="02040503050406030204" pitchFamily="18" charset="0"/>
              </a:rPr>
              <a:t>линией </a:t>
            </a:r>
            <a:endParaRPr lang="ru-RU" dirty="0">
              <a:latin typeface="Cambria" panose="02040503050406030204" pitchFamily="18" charset="0"/>
            </a:endParaRPr>
          </a:p>
        </p:txBody>
      </p:sp>
      <p:sp>
        <p:nvSpPr>
          <p:cNvPr id="8" name="Скругленный прямоугольник 7"/>
          <p:cNvSpPr/>
          <p:nvPr/>
        </p:nvSpPr>
        <p:spPr>
          <a:xfrm>
            <a:off x="449968" y="3533526"/>
            <a:ext cx="8249926" cy="19442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smtClean="0">
                <a:solidFill>
                  <a:schemeClr val="tx1"/>
                </a:solidFill>
                <a:latin typeface="Cambria" panose="02040503050406030204" pitchFamily="18" charset="0"/>
              </a:rPr>
              <a:t>С </a:t>
            </a:r>
            <a:r>
              <a:rPr lang="ru-RU" dirty="0" smtClean="0">
                <a:solidFill>
                  <a:schemeClr val="tx1"/>
                </a:solidFill>
                <a:latin typeface="Cambria" panose="02040503050406030204" pitchFamily="18" charset="0"/>
              </a:rPr>
              <a:t>09.50 </a:t>
            </a:r>
            <a:r>
              <a:rPr lang="ru-RU" dirty="0" smtClean="0">
                <a:solidFill>
                  <a:schemeClr val="tx1"/>
                </a:solidFill>
                <a:latin typeface="Cambria" panose="02040503050406030204" pitchFamily="18" charset="0"/>
              </a:rPr>
              <a:t>- провести </a:t>
            </a:r>
            <a:r>
              <a:rPr lang="ru-RU" dirty="0">
                <a:solidFill>
                  <a:schemeClr val="tx1"/>
                </a:solidFill>
                <a:latin typeface="Cambria" panose="02040503050406030204" pitchFamily="18" charset="0"/>
              </a:rPr>
              <a:t>инструктаж участников </a:t>
            </a:r>
            <a:r>
              <a:rPr lang="ru-RU" dirty="0" smtClean="0">
                <a:solidFill>
                  <a:schemeClr val="tx1"/>
                </a:solidFill>
                <a:latin typeface="Cambria" panose="02040503050406030204" pitchFamily="18" charset="0"/>
              </a:rPr>
              <a:t>ГИА (1 ЧАСТЬ), </a:t>
            </a:r>
            <a:r>
              <a:rPr lang="ru-RU" dirty="0">
                <a:solidFill>
                  <a:schemeClr val="tx1"/>
                </a:solidFill>
                <a:latin typeface="Cambria" panose="02040503050406030204" pitchFamily="18" charset="0"/>
              </a:rPr>
              <a:t>в том числе проинформировать участников ГИА о порядке проведения экзамена, правилах оформления экзаменационной работы, продолжительности экзамена, порядке подачи апелляций о нарушении установленного порядка проведения ГИА и о несогласии с выставленными баллами, а также о времени и месте ознакомления с результатами </a:t>
            </a:r>
            <a:r>
              <a:rPr lang="ru-RU" dirty="0" err="1" smtClean="0">
                <a:solidFill>
                  <a:schemeClr val="tx1"/>
                </a:solidFill>
                <a:latin typeface="Cambria" panose="02040503050406030204" pitchFamily="18" charset="0"/>
              </a:rPr>
              <a:t>ГИАт</a:t>
            </a:r>
            <a:r>
              <a:rPr lang="ru-RU" dirty="0" smtClean="0">
                <a:solidFill>
                  <a:schemeClr val="tx1"/>
                </a:solidFill>
                <a:latin typeface="Cambria" panose="02040503050406030204" pitchFamily="18" charset="0"/>
              </a:rPr>
              <a:t> </a:t>
            </a:r>
            <a:endParaRPr lang="ru-RU" dirty="0">
              <a:solidFill>
                <a:schemeClr val="tx1"/>
              </a:solidFill>
              <a:latin typeface="Cambria" panose="02040503050406030204" pitchFamily="18" charset="0"/>
            </a:endParaRPr>
          </a:p>
        </p:txBody>
      </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2461697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Скругленный прямоугольник 25"/>
          <p:cNvSpPr/>
          <p:nvPr/>
        </p:nvSpPr>
        <p:spPr>
          <a:xfrm>
            <a:off x="257274" y="5365047"/>
            <a:ext cx="8640960" cy="1095877"/>
          </a:xfrm>
          <a:prstGeom prst="roundRect">
            <a:avLst/>
          </a:prstGeom>
          <a:solidFill>
            <a:srgbClr val="8EB4E2"/>
          </a:solidFill>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ea typeface="Times New Roman"/>
              </a:rPr>
              <a:t>Замена может производиться из неиспользованных ИК участников ЕГЭ в аудиториях или из резервного доставочного пакета в присутствии уполномоченного представителя ГЭК. </a:t>
            </a:r>
          </a:p>
        </p:txBody>
      </p:sp>
      <p:sp>
        <p:nvSpPr>
          <p:cNvPr id="28" name="Скругленный прямоугольник 27"/>
          <p:cNvSpPr/>
          <p:nvPr/>
        </p:nvSpPr>
        <p:spPr>
          <a:xfrm>
            <a:off x="248471" y="5365046"/>
            <a:ext cx="8640959" cy="1095877"/>
          </a:xfrm>
          <a:prstGeom prst="roundRect">
            <a:avLst/>
          </a:prstGeom>
          <a:solidFill>
            <a:srgbClr val="B9D1ED"/>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ea typeface="Times New Roman"/>
              </a:rPr>
              <a:t>	В случае если участник ОГЭ (ГВЭ в автоматизированной форме) отказывается ставить личную подпись в бланке ответов на задания с кратким ответом, организатор в аудитории ставит в указанном бланке свою </a:t>
            </a:r>
            <a:r>
              <a:rPr lang="ru-RU" dirty="0" smtClean="0">
                <a:latin typeface="Cambria" panose="02040503050406030204" pitchFamily="18" charset="0"/>
                <a:ea typeface="Times New Roman"/>
              </a:rPr>
              <a:t>подпись </a:t>
            </a:r>
            <a:endParaRPr lang="ru-RU" dirty="0">
              <a:latin typeface="Cambria" panose="02040503050406030204" pitchFamily="18" charset="0"/>
              <a:ea typeface="Times New Roman"/>
            </a:endParaRPr>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8196"/>
            <a:ext cx="8640960"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chemeClr val="bg1"/>
                </a:solidFill>
                <a:latin typeface="Cambria" panose="02040503050406030204" pitchFamily="18" charset="0"/>
              </a:rPr>
              <a:t>Не ранее 10.00 </a:t>
            </a:r>
            <a:r>
              <a:rPr lang="ru-RU" b="1" dirty="0" smtClean="0">
                <a:solidFill>
                  <a:schemeClr val="bg1"/>
                </a:solidFill>
                <a:latin typeface="Cambria" panose="02040503050406030204" pitchFamily="18" charset="0"/>
              </a:rPr>
              <a:t>организатор </a:t>
            </a:r>
            <a:r>
              <a:rPr lang="ru-RU" b="1" dirty="0">
                <a:solidFill>
                  <a:schemeClr val="bg1"/>
                </a:solidFill>
                <a:latin typeface="Cambria" panose="02040503050406030204" pitchFamily="18" charset="0"/>
              </a:rPr>
              <a:t>в аудитории должен:</a:t>
            </a:r>
          </a:p>
        </p:txBody>
      </p:sp>
      <p:sp>
        <p:nvSpPr>
          <p:cNvPr id="2" name="Скругленный прямоугольник 1"/>
          <p:cNvSpPr/>
          <p:nvPr/>
        </p:nvSpPr>
        <p:spPr>
          <a:xfrm>
            <a:off x="248482" y="2161828"/>
            <a:ext cx="8640960"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Продемонстрировать участникам ГИА целостность комплектов </a:t>
            </a:r>
            <a:r>
              <a:rPr lang="ru-RU" dirty="0" smtClean="0">
                <a:solidFill>
                  <a:schemeClr val="tx1"/>
                </a:solidFill>
                <a:latin typeface="Cambria" panose="02040503050406030204" pitchFamily="18" charset="0"/>
              </a:rPr>
              <a:t>ЭМ </a:t>
            </a:r>
            <a:endParaRPr lang="ru-RU" dirty="0">
              <a:solidFill>
                <a:schemeClr val="tx1"/>
              </a:solidFill>
              <a:latin typeface="Cambria" panose="02040503050406030204" pitchFamily="18" charset="0"/>
            </a:endParaRPr>
          </a:p>
        </p:txBody>
      </p:sp>
      <p:grpSp>
        <p:nvGrpSpPr>
          <p:cNvPr id="11" name="Группа 10"/>
          <p:cNvGrpSpPr/>
          <p:nvPr/>
        </p:nvGrpSpPr>
        <p:grpSpPr>
          <a:xfrm>
            <a:off x="248479" y="2864167"/>
            <a:ext cx="8640963" cy="2365033"/>
            <a:chOff x="6084167" y="2924945"/>
            <a:chExt cx="2808314" cy="910959"/>
          </a:xfrm>
        </p:grpSpPr>
        <p:sp>
          <p:nvSpPr>
            <p:cNvPr id="13" name="Прямоугольник с двумя скругленными соседними углами 12"/>
            <p:cNvSpPr/>
            <p:nvPr/>
          </p:nvSpPr>
          <p:spPr>
            <a:xfrm>
              <a:off x="6084170" y="2924945"/>
              <a:ext cx="2808311" cy="290738"/>
            </a:xfrm>
            <a:prstGeom prst="round2SameRect">
              <a:avLst>
                <a:gd name="adj1" fmla="val 27558"/>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solidFill>
                    <a:schemeClr val="tx1"/>
                  </a:solidFill>
                  <a:latin typeface="Cambria" panose="02040503050406030204" pitchFamily="18" charset="0"/>
                </a:rPr>
                <a:t>Выдать участникам ГИА ЭМ, которые включают в себя листы (бланки) для записи ответов и КИМ, в произвольном </a:t>
              </a:r>
              <a:r>
                <a:rPr lang="ru-RU" dirty="0" smtClean="0">
                  <a:solidFill>
                    <a:schemeClr val="tx1"/>
                  </a:solidFill>
                  <a:latin typeface="Cambria" panose="02040503050406030204" pitchFamily="18" charset="0"/>
                </a:rPr>
                <a:t>порядке </a:t>
              </a:r>
              <a:endParaRPr lang="ru-RU" dirty="0">
                <a:solidFill>
                  <a:schemeClr val="tx1"/>
                </a:solidFill>
                <a:latin typeface="Cambria" panose="02040503050406030204" pitchFamily="18" charset="0"/>
              </a:endParaRPr>
            </a:p>
          </p:txBody>
        </p:sp>
        <p:sp>
          <p:nvSpPr>
            <p:cNvPr id="15" name="Прямоугольник с двумя скругленными соседними углами 14"/>
            <p:cNvSpPr/>
            <p:nvPr/>
          </p:nvSpPr>
          <p:spPr>
            <a:xfrm>
              <a:off x="6084169" y="3215684"/>
              <a:ext cx="2808311" cy="265808"/>
            </a:xfrm>
            <a:prstGeom prst="round2SameRect">
              <a:avLst>
                <a:gd name="adj1" fmla="val 0"/>
                <a:gd name="adj2" fmla="val 0"/>
              </a:avLst>
            </a:prstGeom>
            <a:solidFill>
              <a:srgbClr val="E0EA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В случае обнаружения брака или некомплектности ЭМ организаторы выдают участнику ГИА новый комплект </a:t>
              </a:r>
              <a:r>
                <a:rPr lang="ru-RU" dirty="0" smtClean="0">
                  <a:latin typeface="Cambria" panose="02040503050406030204" pitchFamily="18" charset="0"/>
                </a:rPr>
                <a:t>ЭМ </a:t>
              </a:r>
              <a:endParaRPr lang="ru-RU" dirty="0">
                <a:latin typeface="Cambria" panose="02040503050406030204" pitchFamily="18" charset="0"/>
              </a:endParaRPr>
            </a:p>
          </p:txBody>
        </p:sp>
        <p:sp>
          <p:nvSpPr>
            <p:cNvPr id="17" name="Прямоугольник с двумя скругленными соседними углами 16"/>
            <p:cNvSpPr/>
            <p:nvPr/>
          </p:nvSpPr>
          <p:spPr>
            <a:xfrm>
              <a:off x="6084167" y="3481492"/>
              <a:ext cx="2808310" cy="354412"/>
            </a:xfrm>
            <a:prstGeom prst="round2SameRect">
              <a:avLst>
                <a:gd name="adj1" fmla="val 0"/>
                <a:gd name="adj2" fmla="val 0"/>
              </a:avLst>
            </a:prstGeom>
            <a:solidFill>
              <a:srgbClr val="E0EAFF"/>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a:latin typeface="Cambria" panose="02040503050406030204" pitchFamily="18" charset="0"/>
                </a:rPr>
                <a:t>По указанию организаторов обучающиеся заполняют регистрационные поля экзаменационной работы (регистрационные поля бланков ответов на задания с кратким ответом и на задания с развернутым ответом</a:t>
              </a:r>
              <a:r>
                <a:rPr lang="ru-RU" dirty="0" smtClean="0">
                  <a:latin typeface="Cambria" panose="02040503050406030204" pitchFamily="18" charset="0"/>
                </a:rPr>
                <a:t>) </a:t>
              </a:r>
              <a:endParaRPr lang="ru-RU" dirty="0">
                <a:latin typeface="Cambria" panose="02040503050406030204" pitchFamily="18" charset="0"/>
              </a:endParaRPr>
            </a:p>
          </p:txBody>
        </p:sp>
      </p:grpSp>
    </p:spTree>
    <p:extLst>
      <p:ext uri="{BB962C8B-B14F-4D97-AF65-F5344CB8AC3E}">
        <p14:creationId xmlns:p14="http://schemas.microsoft.com/office/powerpoint/2010/main" val="4191559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24" name="Скругленный прямоугольник 23"/>
          <p:cNvSpPr/>
          <p:nvPr/>
        </p:nvSpPr>
        <p:spPr>
          <a:xfrm>
            <a:off x="2771800" y="3861048"/>
            <a:ext cx="6048672" cy="265213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После проверки правильности заполнения всеми участниками регистрационных полей бланков ответов на задания № 1 с кратким ответом и на задания № 2 с развернутым ответом объявить начало выполнения экзаменационной работы и время ее окончания и зафиксировать на доске (информационном стенде), после чего участники ОГЭ приступают к выполнению экзаменационной </a:t>
            </a:r>
            <a:r>
              <a:rPr lang="ru-RU" dirty="0" smtClean="0">
                <a:latin typeface="Cambria" panose="02040503050406030204" pitchFamily="18" charset="0"/>
              </a:rPr>
              <a:t>работы </a:t>
            </a:r>
            <a:endParaRPr lang="ru-RU" dirty="0">
              <a:latin typeface="Cambria" panose="020405030504060302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52" y="4366556"/>
            <a:ext cx="2448270" cy="183620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косатюк_п\Documents\ГИА-11\Обучение специалистов ППЭ\moodle\для moodle\картинки\Fotolia_34971645_Subscription_XXL.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2663" l="0" r="97111"/>
                    </a14:imgEffect>
                  </a14:imgLayer>
                </a14:imgProps>
              </a:ext>
              <a:ext uri="{28A0092B-C50C-407E-A947-70E740481C1C}">
                <a14:useLocalDpi xmlns:a14="http://schemas.microsoft.com/office/drawing/2010/main" val="0"/>
              </a:ext>
            </a:extLst>
          </a:blip>
          <a:srcRect/>
          <a:stretch>
            <a:fillRect/>
          </a:stretch>
        </p:blipFill>
        <p:spPr bwMode="auto">
          <a:xfrm>
            <a:off x="6061130" y="1641012"/>
            <a:ext cx="3082870" cy="2521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88224" y="2132856"/>
            <a:ext cx="1208341" cy="507831"/>
          </a:xfrm>
          <a:prstGeom prst="rect">
            <a:avLst/>
          </a:prstGeom>
          <a:noFill/>
        </p:spPr>
        <p:txBody>
          <a:bodyPr wrap="square" rtlCol="0">
            <a:spAutoFit/>
          </a:bodyPr>
          <a:lstStyle/>
          <a:p>
            <a:pPr algn="ctr"/>
            <a:r>
              <a:rPr lang="ru-RU" sz="900" dirty="0">
                <a:latin typeface="Cambria" panose="02040503050406030204" pitchFamily="18" charset="0"/>
              </a:rPr>
              <a:t>Время начала:</a:t>
            </a:r>
          </a:p>
          <a:p>
            <a:pPr algn="ctr"/>
            <a:endParaRPr lang="ru-RU" sz="900" b="1" dirty="0">
              <a:latin typeface="Cambria" panose="02040503050406030204" pitchFamily="18" charset="0"/>
            </a:endParaRPr>
          </a:p>
          <a:p>
            <a:pPr algn="ctr"/>
            <a:r>
              <a:rPr lang="ru-RU" sz="900" dirty="0">
                <a:latin typeface="Cambria" panose="02040503050406030204" pitchFamily="18" charset="0"/>
              </a:rPr>
              <a:t>Время окончания: </a:t>
            </a:r>
            <a:endParaRPr lang="ru-RU" sz="900" b="1" dirty="0">
              <a:latin typeface="Cambria" panose="02040503050406030204" pitchFamily="18" charset="0"/>
            </a:endParaRPr>
          </a:p>
        </p:txBody>
      </p:sp>
      <p:sp>
        <p:nvSpPr>
          <p:cNvPr id="8" name="Скругленный прямоугольник 7"/>
          <p:cNvSpPr/>
          <p:nvPr/>
        </p:nvSpPr>
        <p:spPr>
          <a:xfrm>
            <a:off x="193079" y="1641012"/>
            <a:ext cx="6048672" cy="20078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Проверить правильность заполнения регистрационных полей на всех бланках у каждого участника ОГЭ и соответствие данных участника экзамена (ФИО, серии и номера документа, удостоверяющего личность) в бланке ответов на задания с кратким ответом и документе, удостоверяющем </a:t>
            </a:r>
            <a:r>
              <a:rPr lang="ru-RU" dirty="0" smtClean="0">
                <a:latin typeface="Cambria" panose="02040503050406030204" pitchFamily="18" charset="0"/>
              </a:rPr>
              <a:t>личность*</a:t>
            </a:r>
            <a:endParaRPr lang="ru-RU" dirty="0">
              <a:latin typeface="Cambria" panose="02040503050406030204" pitchFamily="18" charset="0"/>
            </a:endParaRPr>
          </a:p>
        </p:txBody>
      </p:sp>
    </p:spTree>
    <p:extLst>
      <p:ext uri="{BB962C8B-B14F-4D97-AF65-F5344CB8AC3E}">
        <p14:creationId xmlns:p14="http://schemas.microsoft.com/office/powerpoint/2010/main" val="2418291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rmAutofit fontScale="90000"/>
          </a:bodyPr>
          <a:lstStyle/>
          <a:p>
            <a:pPr algn="r"/>
            <a:r>
              <a:rPr lang="ru-RU" b="1" dirty="0">
                <a:solidFill>
                  <a:srgbClr val="FF0000"/>
                </a:solidFill>
                <a:latin typeface="Cambria" panose="02040503050406030204" pitchFamily="18" charset="0"/>
              </a:rPr>
              <a:t>Проведение ОГЭ</a:t>
            </a:r>
            <a:br>
              <a:rPr lang="ru-RU" b="1" dirty="0">
                <a:solidFill>
                  <a:srgbClr val="FF0000"/>
                </a:solidFill>
                <a:latin typeface="Cambria" panose="02040503050406030204" pitchFamily="18" charset="0"/>
              </a:rPr>
            </a:br>
            <a:r>
              <a:rPr lang="ru-RU" b="1" dirty="0">
                <a:solidFill>
                  <a:srgbClr val="FF0000"/>
                </a:solidFill>
                <a:latin typeface="Cambria" panose="02040503050406030204" pitchFamily="18" charset="0"/>
              </a:rPr>
              <a:t> в аудитории</a:t>
            </a:r>
            <a:endParaRPr lang="ru-RU" dirty="0">
              <a:solidFill>
                <a:srgbClr val="FF0000"/>
              </a:solidFill>
            </a:endParaRPr>
          </a:p>
        </p:txBody>
      </p:sp>
      <p:sp>
        <p:nvSpPr>
          <p:cNvPr id="6" name="Скругленный прямоугольник 5"/>
          <p:cNvSpPr/>
          <p:nvPr/>
        </p:nvSpPr>
        <p:spPr>
          <a:xfrm>
            <a:off x="454282" y="2132856"/>
            <a:ext cx="828092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a:solidFill>
                  <a:schemeClr val="tx1"/>
                </a:solidFill>
                <a:latin typeface="Cambria" panose="02040503050406030204" pitchFamily="18" charset="0"/>
              </a:rPr>
              <a:t>Участники ГИА начинают выполнение экзаменационных заданий</a:t>
            </a:r>
          </a:p>
        </p:txBody>
      </p:sp>
      <p:sp>
        <p:nvSpPr>
          <p:cNvPr id="7" name="Скругленный прямоугольник 6"/>
          <p:cNvSpPr/>
          <p:nvPr/>
        </p:nvSpPr>
        <p:spPr>
          <a:xfrm>
            <a:off x="2627784" y="3068960"/>
            <a:ext cx="6140118" cy="32403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a:latin typeface="Cambria" panose="02040503050406030204" pitchFamily="18" charset="0"/>
              </a:rPr>
              <a:t>В продолжительность выполнения экзаменационной работы не включается время, выделенное на подготовительные мероприятия (инструктаж участников ГИА, выдачу им ЭМ, заполнение ими регистрационных полей экзаменационных работ, настройку необходимых технических средств, используемых при проведении экзаменов)</a:t>
            </a:r>
          </a:p>
        </p:txBody>
      </p:sp>
      <p:sp>
        <p:nvSpPr>
          <p:cNvPr id="8" name="Скругленный прямоугольник 7"/>
          <p:cNvSpPr/>
          <p:nvPr/>
        </p:nvSpPr>
        <p:spPr>
          <a:xfrm>
            <a:off x="463886" y="1556792"/>
            <a:ext cx="8280920"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Начало </a:t>
            </a:r>
            <a:r>
              <a:rPr lang="ru-RU" b="1" dirty="0" smtClean="0">
                <a:latin typeface="Cambria" panose="02040503050406030204" pitchFamily="18" charset="0"/>
              </a:rPr>
              <a:t>экзамена не позднее 10.40:</a:t>
            </a:r>
            <a:endParaRPr lang="ru-RU" b="1" dirty="0">
              <a:latin typeface="Cambria" panose="02040503050406030204" pitchFamily="18" charset="0"/>
            </a:endParaRPr>
          </a:p>
        </p:txBody>
      </p:sp>
      <p:pic>
        <p:nvPicPr>
          <p:cNvPr id="3" name="Picture 2" descr="http://wsco-sa.com/int/imgs/60f00abaf4.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750" b="90000" l="10000" r="90000">
                        <a14:foregroundMark x1="45000" y1="4125" x2="46750" y2="4125"/>
                        <a14:foregroundMark x1="55875" y1="38125" x2="72000" y2="36625"/>
                        <a14:foregroundMark x1="44250" y1="6625" x2="44250" y2="6625"/>
                        <a14:foregroundMark x1="37125" y1="10375" x2="49750" y2="8875"/>
                        <a14:foregroundMark x1="41500" y1="65000" x2="43000" y2="69375"/>
                        <a14:foregroundMark x1="39375" y1="64250" x2="42000" y2="68250"/>
                        <a14:foregroundMark x1="42125" y1="65000" x2="45250" y2="68625"/>
                        <a14:foregroundMark x1="51750" y1="59250" x2="57500" y2="64125"/>
                        <a14:foregroundMark x1="54000" y1="59750" x2="58625" y2="63625"/>
                        <a14:foregroundMark x1="35000" y1="14250" x2="36250" y2="11000"/>
                        <a14:backgroundMark x1="49500" y1="74875" x2="56625" y2="69000"/>
                        <a14:backgroundMark x1="38500" y1="68875" x2="40250" y2="73875"/>
                        <a14:backgroundMark x1="60500" y1="63375" x2="59000" y2="58125"/>
                        <a14:backgroundMark x1="51375" y1="68250" x2="47000" y2="62125"/>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3212976"/>
            <a:ext cx="273630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56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916832"/>
            <a:ext cx="8496944" cy="954107"/>
          </a:xfrm>
          <a:prstGeom prst="rect">
            <a:avLst/>
          </a:prstGeom>
          <a:noFill/>
        </p:spPr>
        <p:txBody>
          <a:bodyPr wrap="square" rtlCol="0">
            <a:spAutoFit/>
          </a:bodyPr>
          <a:lstStyle/>
          <a:p>
            <a:r>
              <a:rPr lang="ru-RU" sz="2800" dirty="0" smtClean="0"/>
              <a:t>Продолжительность экзаменационной работы </a:t>
            </a:r>
          </a:p>
          <a:p>
            <a:pPr algn="ctr"/>
            <a:r>
              <a:rPr lang="ru-RU" sz="2800" dirty="0" smtClean="0"/>
              <a:t>3 часа </a:t>
            </a:r>
            <a:r>
              <a:rPr lang="ru-RU" sz="2800" dirty="0" smtClean="0"/>
              <a:t> (180 </a:t>
            </a:r>
            <a:r>
              <a:rPr lang="ru-RU" sz="2800" dirty="0" smtClean="0"/>
              <a:t>минут)</a:t>
            </a:r>
            <a:endParaRPr lang="ru-RU" sz="2800" dirty="0"/>
          </a:p>
        </p:txBody>
      </p:sp>
      <p:sp>
        <p:nvSpPr>
          <p:cNvPr id="3" name="TextBox 2"/>
          <p:cNvSpPr txBox="1"/>
          <p:nvPr/>
        </p:nvSpPr>
        <p:spPr>
          <a:xfrm>
            <a:off x="467544" y="3356992"/>
            <a:ext cx="7920880" cy="1569660"/>
          </a:xfrm>
          <a:prstGeom prst="rect">
            <a:avLst/>
          </a:prstGeom>
          <a:noFill/>
        </p:spPr>
        <p:txBody>
          <a:bodyPr wrap="square" rtlCol="0">
            <a:spAutoFit/>
          </a:bodyPr>
          <a:lstStyle/>
          <a:p>
            <a:pPr algn="ctr"/>
            <a:r>
              <a:rPr lang="ru-RU" sz="2400" dirty="0" smtClean="0">
                <a:latin typeface="Times New Roman" panose="02020603050405020304" pitchFamily="18" charset="0"/>
                <a:cs typeface="Times New Roman" panose="02020603050405020304" pitchFamily="18" charset="0"/>
              </a:rPr>
              <a:t>Используемые средства обучения и воспитания:</a:t>
            </a:r>
          </a:p>
          <a:p>
            <a:r>
              <a:rPr lang="ru-RU" sz="2400" dirty="0" smtClean="0">
                <a:solidFill>
                  <a:srgbClr val="000000"/>
                </a:solidFill>
                <a:latin typeface="Times New Roman" panose="02020603050405020304" pitchFamily="18" charset="0"/>
                <a:cs typeface="Times New Roman" panose="02020603050405020304" pitchFamily="18" charset="0"/>
              </a:rPr>
              <a:t>    - линейка </a:t>
            </a:r>
            <a:r>
              <a:rPr lang="ru-RU" sz="2400" dirty="0">
                <a:solidFill>
                  <a:srgbClr val="000000"/>
                </a:solidFill>
                <a:latin typeface="Times New Roman" panose="02020603050405020304" pitchFamily="18" charset="0"/>
                <a:cs typeface="Times New Roman" panose="02020603050405020304" pitchFamily="18" charset="0"/>
              </a:rPr>
              <a:t>для проведения измерений при выполнении заданий с рисунками; </a:t>
            </a:r>
            <a:endParaRPr lang="ru-RU" sz="2400" dirty="0" smtClean="0">
              <a:solidFill>
                <a:srgbClr val="000000"/>
              </a:solidFill>
              <a:latin typeface="Times New Roman" panose="02020603050405020304" pitchFamily="18" charset="0"/>
              <a:cs typeface="Times New Roman" panose="02020603050405020304" pitchFamily="18" charset="0"/>
            </a:endParaRPr>
          </a:p>
          <a:p>
            <a:r>
              <a:rPr lang="ru-RU" sz="2400" dirty="0" smtClean="0">
                <a:solidFill>
                  <a:srgbClr val="000000"/>
                </a:solidFill>
                <a:latin typeface="Times New Roman" panose="02020603050405020304" pitchFamily="18" charset="0"/>
                <a:cs typeface="Times New Roman" panose="02020603050405020304" pitchFamily="18" charset="0"/>
              </a:rPr>
              <a:t>    - непрограммируемый калькулятор.</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017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0"/>
          <p:cNvSpPr/>
          <p:nvPr/>
        </p:nvSpPr>
        <p:spPr>
          <a:xfrm>
            <a:off x="1223424" y="2099943"/>
            <a:ext cx="7005872" cy="55803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порядком в аудитории и не допускать:</a:t>
            </a:r>
          </a:p>
        </p:txBody>
      </p:sp>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14" name="Скругленный прямоугольник 13"/>
          <p:cNvSpPr/>
          <p:nvPr/>
        </p:nvSpPr>
        <p:spPr>
          <a:xfrm>
            <a:off x="508060" y="2747549"/>
            <a:ext cx="8148261" cy="3489763"/>
          </a:xfrm>
          <a:prstGeom prst="roundRect">
            <a:avLst>
              <a:gd name="adj" fmla="val 8653"/>
            </a:avLst>
          </a:prstGeom>
        </p:spPr>
        <p:style>
          <a:lnRef idx="1">
            <a:schemeClr val="accent1"/>
          </a:lnRef>
          <a:fillRef idx="2">
            <a:schemeClr val="accent1"/>
          </a:fillRef>
          <a:effectRef idx="1">
            <a:schemeClr val="accent1"/>
          </a:effectRef>
          <a:fontRef idx="minor">
            <a:schemeClr val="dk1"/>
          </a:fontRef>
        </p:style>
        <p:txBody>
          <a:bodyPr rtlCol="0" anchor="ctr"/>
          <a:lstStyle/>
          <a:p>
            <a:pPr marL="573750" lvl="0" indent="-285750" algn="just">
              <a:buClr>
                <a:srgbClr val="00B050"/>
              </a:buClr>
              <a:buFont typeface="Wingdings" panose="05000000000000000000" pitchFamily="2" charset="2"/>
              <a:buChar char="ü"/>
            </a:pPr>
            <a:r>
              <a:rPr lang="ru-RU" dirty="0">
                <a:latin typeface="Cambria" panose="02040503050406030204" pitchFamily="18" charset="0"/>
              </a:rPr>
              <a:t>разговоров участников ГИА между собой;</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обмена любыми материалами и предметами между участниками ГИА;</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наличия средств связи, электронно-вычислительной техники, фото-, аудио- и видеоаппаратуры, справочных материалов, кроме разрешенных, которые содержатся в КИМ, письменных заметок и иных средств хранения и передачи информации;</a:t>
            </a: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произвольного выхода участника ГИА из аудитории и перемещения по ППЭ без сопровождения организатора вне </a:t>
            </a:r>
            <a:r>
              <a:rPr lang="ru-RU" dirty="0" smtClean="0">
                <a:latin typeface="Cambria" panose="02040503050406030204" pitchFamily="18" charset="0"/>
              </a:rPr>
              <a:t>аудитории*;</a:t>
            </a:r>
            <a:endParaRPr lang="ru-RU" dirty="0">
              <a:latin typeface="Cambria" panose="02040503050406030204" pitchFamily="18" charset="0"/>
            </a:endParaRPr>
          </a:p>
          <a:p>
            <a:pPr marL="573750" lvl="0" indent="-285750" algn="just">
              <a:buClr>
                <a:srgbClr val="00B050"/>
              </a:buClr>
              <a:buFont typeface="Wingdings" panose="05000000000000000000" pitchFamily="2" charset="2"/>
              <a:buChar char="ü"/>
            </a:pPr>
            <a:r>
              <a:rPr lang="ru-RU" dirty="0">
                <a:latin typeface="Cambria" panose="02040503050406030204" pitchFamily="18" charset="0"/>
              </a:rPr>
              <a:t>выноса из аудиторий и ППЭ ЭМ на бумажном или электронном носителях, фотографирования ЭМ участниками ГИА, а также ассистентами или техническими </a:t>
            </a:r>
            <a:r>
              <a:rPr lang="ru-RU" dirty="0" smtClean="0">
                <a:latin typeface="Cambria" panose="02040503050406030204" pitchFamily="18" charset="0"/>
              </a:rPr>
              <a:t>специалистами</a:t>
            </a:r>
            <a:r>
              <a:rPr lang="ru-RU" dirty="0" smtClean="0">
                <a:latin typeface="Cambria" panose="02040503050406030204" pitchFamily="18" charset="0"/>
              </a:rPr>
              <a:t>* </a:t>
            </a:r>
            <a:endParaRPr lang="ru-RU" dirty="0">
              <a:latin typeface="Cambria" panose="02040503050406030204" pitchFamily="18" charset="0"/>
            </a:endParaRPr>
          </a:p>
        </p:txBody>
      </p:sp>
      <p:sp>
        <p:nvSpPr>
          <p:cNvPr id="4" name="Скругленный прямоугольник 3"/>
          <p:cNvSpPr/>
          <p:nvPr/>
        </p:nvSpPr>
        <p:spPr>
          <a:xfrm>
            <a:off x="200403" y="1563218"/>
            <a:ext cx="8763577" cy="4535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Tree>
    <p:extLst>
      <p:ext uri="{BB962C8B-B14F-4D97-AF65-F5344CB8AC3E}">
        <p14:creationId xmlns:p14="http://schemas.microsoft.com/office/powerpoint/2010/main" val="2803773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1"/>
          <p:cNvSpPr txBox="1">
            <a:spLocks/>
          </p:cNvSpPr>
          <p:nvPr/>
        </p:nvSpPr>
        <p:spPr>
          <a:xfrm>
            <a:off x="611560" y="18864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и проведение</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191168" y="1556793"/>
            <a:ext cx="8763577" cy="4524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Во время экзамена организатор в аудитории должен:</a:t>
            </a:r>
          </a:p>
        </p:txBody>
      </p:sp>
      <p:sp>
        <p:nvSpPr>
          <p:cNvPr id="18" name="Скругленный прямоугольник 10"/>
          <p:cNvSpPr/>
          <p:nvPr/>
        </p:nvSpPr>
        <p:spPr>
          <a:xfrm>
            <a:off x="323528" y="2096669"/>
            <a:ext cx="8517632" cy="16799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состоянием участников ГИА и при ухудшении самочувствия участника ГИА направить в сопровождении организатора вне аудитории в медицинский пункт. При согласии участника ГИА досрочно завершить экзамен, организатор ставит в бланке регистрации участника ОГЭ соответствующую </a:t>
            </a:r>
            <a:r>
              <a:rPr lang="ru-RU" dirty="0" smtClean="0">
                <a:solidFill>
                  <a:schemeClr val="tx1"/>
                </a:solidFill>
                <a:latin typeface="Cambria" panose="02040503050406030204" pitchFamily="18" charset="0"/>
              </a:rPr>
              <a:t>отметку </a:t>
            </a:r>
            <a:endParaRPr lang="ru-RU" dirty="0">
              <a:solidFill>
                <a:schemeClr val="tx1"/>
              </a:solidFill>
              <a:latin typeface="Cambria" panose="02040503050406030204" pitchFamily="18" charset="0"/>
            </a:endParaRPr>
          </a:p>
        </p:txBody>
      </p:sp>
      <p:sp>
        <p:nvSpPr>
          <p:cNvPr id="19" name="Скругленный прямоугольник 10"/>
          <p:cNvSpPr/>
          <p:nvPr/>
        </p:nvSpPr>
        <p:spPr>
          <a:xfrm>
            <a:off x="323528" y="5157192"/>
            <a:ext cx="8517632"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Если участник ГИА предъявил претензию по содержанию задания своего КИМ, нужно зафиксировать суть претензии в служебной записке и передать ее руководителю </a:t>
            </a:r>
            <a:r>
              <a:rPr lang="ru-RU" dirty="0" smtClean="0">
                <a:solidFill>
                  <a:schemeClr val="tx1"/>
                </a:solidFill>
                <a:latin typeface="Cambria" panose="02040503050406030204" pitchFamily="18" charset="0"/>
              </a:rPr>
              <a:t>ППЭ </a:t>
            </a:r>
            <a:endParaRPr lang="ru-RU" dirty="0">
              <a:solidFill>
                <a:schemeClr val="tx1"/>
              </a:solidFill>
              <a:latin typeface="Cambria" panose="02040503050406030204" pitchFamily="18" charset="0"/>
            </a:endParaRPr>
          </a:p>
        </p:txBody>
      </p:sp>
      <p:sp>
        <p:nvSpPr>
          <p:cNvPr id="20" name="Скругленный прямоугольник 10"/>
          <p:cNvSpPr/>
          <p:nvPr/>
        </p:nvSpPr>
        <p:spPr>
          <a:xfrm>
            <a:off x="323528" y="3933056"/>
            <a:ext cx="8517632" cy="10925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SzPct val="150000"/>
              <a:buFont typeface="Cambria" panose="02040503050406030204" pitchFamily="18" charset="0"/>
              <a:buChar char="!"/>
            </a:pPr>
            <a:r>
              <a:rPr lang="ru-RU" dirty="0">
                <a:solidFill>
                  <a:schemeClr val="tx1"/>
                </a:solidFill>
                <a:latin typeface="Cambria" panose="02040503050406030204" pitchFamily="18" charset="0"/>
              </a:rPr>
              <a:t>Следить за работой системы видеонаблюдения (при наличии) и сообщать обо всех случаях неполадок руководителю ППЭ и уполномоченному представителю </a:t>
            </a:r>
            <a:r>
              <a:rPr lang="ru-RU" dirty="0" smtClean="0">
                <a:solidFill>
                  <a:schemeClr val="tx1"/>
                </a:solidFill>
                <a:latin typeface="Cambria" panose="02040503050406030204" pitchFamily="18" charset="0"/>
              </a:rPr>
              <a:t>ГЭК </a:t>
            </a: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2831173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43204" y="1558196"/>
            <a:ext cx="8640960"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удалении с экзамена</a:t>
            </a:r>
          </a:p>
          <a:p>
            <a:pPr algn="ctr"/>
            <a:r>
              <a:rPr lang="ru-RU" b="1" dirty="0">
                <a:solidFill>
                  <a:schemeClr val="tx1"/>
                </a:solidFill>
                <a:latin typeface="Cambria" panose="02040503050406030204" pitchFamily="18" charset="0"/>
              </a:rPr>
              <a:t> во время экзамена организатор в аудитории должен:</a:t>
            </a:r>
          </a:p>
        </p:txBody>
      </p:sp>
      <p:sp>
        <p:nvSpPr>
          <p:cNvPr id="11" name="Скругленный прямоугольник 10"/>
          <p:cNvSpPr/>
          <p:nvPr/>
        </p:nvSpPr>
        <p:spPr>
          <a:xfrm>
            <a:off x="243204" y="2328289"/>
            <a:ext cx="8640960" cy="12020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Пригласить уполномоченных представителей ГЭК, которые составляют акт об удалении с экзамена и удаляют лиц, нарушивших установленный порядок проведения ГИА, из </a:t>
            </a:r>
            <a:r>
              <a:rPr lang="ru-RU" dirty="0" smtClean="0">
                <a:latin typeface="Cambria" panose="02040503050406030204" pitchFamily="18" charset="0"/>
              </a:rPr>
              <a:t>ППЭ </a:t>
            </a:r>
            <a:endParaRPr lang="ru-RU" dirty="0">
              <a:latin typeface="Cambria" panose="02040503050406030204" pitchFamily="18" charset="0"/>
            </a:endParaRPr>
          </a:p>
        </p:txBody>
      </p:sp>
      <p:pic>
        <p:nvPicPr>
          <p:cNvPr id="2050" name="Picture 2" descr="http://rutope.ru/_bl/1/s5033785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68" b="89426" l="7500" r="90000">
                        <a14:foregroundMark x1="32000" y1="17221" x2="32500" y2="17221"/>
                        <a14:foregroundMark x1="28750" y1="18127" x2="30500" y2="17825"/>
                        <a14:foregroundMark x1="34250" y1="18429" x2="35750" y2="19335"/>
                        <a14:foregroundMark x1="51250" y1="17221" x2="66500" y2="51360"/>
                        <a14:foregroundMark x1="66500" y1="51360" x2="88000" y2="79456"/>
                        <a14:foregroundMark x1="88000" y1="79456" x2="88000" y2="79456"/>
                        <a14:foregroundMark x1="89250" y1="16314" x2="72000" y2="35347"/>
                        <a14:foregroundMark x1="72000" y1="35347" x2="65000" y2="48640"/>
                        <a14:foregroundMark x1="67250" y1="10574" x2="70500" y2="10574"/>
                        <a14:foregroundMark x1="62000" y1="15408" x2="72750" y2="14199"/>
                        <a14:foregroundMark x1="72750" y1="14199" x2="77500" y2="15408"/>
                        <a14:foregroundMark x1="70500" y1="10574" x2="72750" y2="13897"/>
                        <a14:foregroundMark x1="73750" y1="12387" x2="71250" y2="10272"/>
                        <a14:foregroundMark x1="58000" y1="27190" x2="65250" y2="41088"/>
                        <a14:foregroundMark x1="51250" y1="20242" x2="50750" y2="77946"/>
                        <a14:foregroundMark x1="68000" y1="9970" x2="70750" y2="9668"/>
                        <a14:foregroundMark x1="89250" y1="19637" x2="87250" y2="68580"/>
                        <a14:foregroundMark x1="7500" y1="12387" x2="10500" y2="30514"/>
                        <a14:foregroundMark x1="36750" y1="19335" x2="38000" y2="21752"/>
                        <a14:foregroundMark x1="25500" y1="21450" x2="27750" y2="19335"/>
                        <a14:backgroundMark x1="31250" y1="16918" x2="32250" y2="16616"/>
                        <a14:backgroundMark x1="32585" y1="17058" x2="35000" y2="17221"/>
                        <a14:backgroundMark x1="30924" y1="16947" x2="32102" y2="17026"/>
                      </a14:backgroundRemoval>
                    </a14:imgEffect>
                  </a14:imgLayer>
                </a14:imgProps>
              </a:ext>
              <a:ext uri="{28A0092B-C50C-407E-A947-70E740481C1C}">
                <a14:useLocalDpi xmlns:a14="http://schemas.microsoft.com/office/drawing/2010/main" val="0"/>
              </a:ext>
            </a:extLst>
          </a:blip>
          <a:srcRect/>
          <a:stretch>
            <a:fillRect/>
          </a:stretch>
        </p:blipFill>
        <p:spPr bwMode="auto">
          <a:xfrm>
            <a:off x="5940152" y="4050116"/>
            <a:ext cx="2904193" cy="2403220"/>
          </a:xfrm>
          <a:prstGeom prst="rect">
            <a:avLst/>
          </a:prstGeom>
          <a:noFill/>
          <a:extLst>
            <a:ext uri="{909E8E84-426E-40DD-AFC4-6F175D3DCCD1}">
              <a14:hiddenFill xmlns:a14="http://schemas.microsoft.com/office/drawing/2010/main">
                <a:solidFill>
                  <a:srgbClr val="FFFFFF"/>
                </a:solidFill>
              </a14:hiddenFill>
            </a:ext>
          </a:extLst>
        </p:spPr>
      </p:pic>
      <p:sp>
        <p:nvSpPr>
          <p:cNvPr id="13" name="Скругленный прямоугольник 10"/>
          <p:cNvSpPr/>
          <p:nvPr/>
        </p:nvSpPr>
        <p:spPr>
          <a:xfrm>
            <a:off x="387220" y="3737992"/>
            <a:ext cx="5552932" cy="27123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 ГИА удаляется с экзамена при установлении факта наличия у него средств связи и электронно-вычислительной техники, фото, аудио и видеоаппаратуры, справочных материалов, письменных заметок и иных средств хранения и передачи информации во время проведения ГИА или иного нарушения ими установленного порядка проведения </a:t>
            </a:r>
            <a:r>
              <a:rPr lang="ru-RU" dirty="0" smtClean="0">
                <a:latin typeface="Cambria" panose="02040503050406030204" pitchFamily="18" charset="0"/>
              </a:rPr>
              <a:t>ГИА </a:t>
            </a:r>
            <a:endParaRPr lang="ru-RU" dirty="0">
              <a:latin typeface="Cambria" panose="02040503050406030204" pitchFamily="18" charset="0"/>
            </a:endParaRPr>
          </a:p>
        </p:txBody>
      </p:sp>
    </p:spTree>
    <p:extLst>
      <p:ext uri="{BB962C8B-B14F-4D97-AF65-F5344CB8AC3E}">
        <p14:creationId xmlns:p14="http://schemas.microsoft.com/office/powerpoint/2010/main" val="1675273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8520" y="4221088"/>
            <a:ext cx="2845578" cy="2523376"/>
            <a:chOff x="1474571" y="4177853"/>
            <a:chExt cx="2577798" cy="2577798"/>
          </a:xfrm>
        </p:grpSpPr>
        <p:pic>
          <p:nvPicPr>
            <p:cNvPr id="4098" name="Picture 2" descr="http://sh4.obr46.ru/wp-content/uploads/sites/4/2016/11/%D0%94%D0%BE%D0%BF%D0%BE%D0%BB%D0%BD%D0%B8%D1%82%D0%B5%D0%BB%D1%8C%D0%BD%D1%8B%D0%B9-%D0%B1%D0%BB%D0%B0%D0%BD%D0%BA-%D0%BE%D1%82%D0%B2%D0%B5%D1%82%D0%BE%D0%B2-%E2%84%962_1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4797152"/>
              <a:ext cx="648072" cy="9158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kolosok28.ru/media/k2/items/cache/c889234799e865bbe90cee71f6cd2e53_X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625" b="93250" l="10000" r="90000">
                          <a14:foregroundMark x1="46250" y1="7000" x2="48125" y2="6750"/>
                          <a14:foregroundMark x1="45875" y1="6625" x2="46625" y2="6625"/>
                          <a14:foregroundMark x1="71250" y1="21500" x2="72375" y2="22750"/>
                          <a14:foregroundMark x1="34750" y1="92375" x2="42250" y2="87375"/>
                          <a14:foregroundMark x1="54000" y1="86750" x2="56250" y2="89625"/>
                          <a14:foregroundMark x1="57125" y1="93250" x2="58750" y2="93250"/>
                          <a14:foregroundMark x1="34250" y1="93000" x2="34250" y2="93000"/>
                          <a14:foregroundMark x1="50875" y1="7625" x2="51375" y2="7625"/>
                          <a14:foregroundMark x1="65517" y1="25487" x2="65517" y2="23688"/>
                          <a14:backgroundMark x1="60870" y1="22189" x2="74963" y2="56972"/>
                          <a14:backgroundMark x1="69865" y1="34483" x2="86207" y2="24138"/>
                          <a14:backgroundMark x1="86207" y1="24138" x2="86207" y2="23988"/>
                          <a14:backgroundMark x1="78111" y1="26537" x2="82909" y2="23238"/>
                          <a14:backgroundMark x1="79310" y1="27286" x2="75262" y2="21739"/>
                          <a14:backgroundMark x1="77811" y1="26537" x2="81109" y2="19640"/>
                        </a14:backgroundRemoval>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74571" y="4177853"/>
              <a:ext cx="2577798" cy="257779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1" y="1578475"/>
            <a:ext cx="8615818"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При выдачи дополнительных бланков во время</a:t>
            </a:r>
          </a:p>
          <a:p>
            <a:pPr algn="ctr"/>
            <a:r>
              <a:rPr lang="ru-RU" b="1" dirty="0">
                <a:solidFill>
                  <a:schemeClr val="tx1"/>
                </a:solidFill>
                <a:latin typeface="Cambria" panose="02040503050406030204" pitchFamily="18" charset="0"/>
              </a:rPr>
              <a:t>экзамена организатор в аудитории должен:</a:t>
            </a:r>
          </a:p>
        </p:txBody>
      </p:sp>
      <p:sp>
        <p:nvSpPr>
          <p:cNvPr id="12" name="Скругленный прямоугольник 11"/>
          <p:cNvSpPr/>
          <p:nvPr/>
        </p:nvSpPr>
        <p:spPr>
          <a:xfrm>
            <a:off x="320942" y="2394161"/>
            <a:ext cx="8451833" cy="11788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Убедиться, чтобы обе стороны основного бланка для ответов на задания № 2 с развернутым ответом были полностью заполнены, в противном случае ответы, внесенные на дополнительный бланк ответов на задания № 2 с развернутым ответом, оцениваться не </a:t>
            </a:r>
            <a:r>
              <a:rPr lang="ru-RU" dirty="0" smtClean="0">
                <a:latin typeface="Cambria" panose="02040503050406030204" pitchFamily="18" charset="0"/>
              </a:rPr>
              <a:t>будут </a:t>
            </a:r>
            <a:endParaRPr lang="ru-RU" dirty="0">
              <a:latin typeface="Cambria" panose="02040503050406030204" pitchFamily="18" charset="0"/>
            </a:endParaRPr>
          </a:p>
        </p:txBody>
      </p:sp>
      <p:sp>
        <p:nvSpPr>
          <p:cNvPr id="13" name="Скругленный прямоугольник 12"/>
          <p:cNvSpPr/>
          <p:nvPr/>
        </p:nvSpPr>
        <p:spPr>
          <a:xfrm>
            <a:off x="320942" y="3717032"/>
            <a:ext cx="8451834" cy="6073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Выдать по просьбе участника ОГЭ дополнительный бланк ответов на задания № 2 с развернутым </a:t>
            </a:r>
            <a:r>
              <a:rPr lang="ru-RU" dirty="0" smtClean="0">
                <a:latin typeface="Cambria" panose="02040503050406030204" pitchFamily="18" charset="0"/>
              </a:rPr>
              <a:t>ответом </a:t>
            </a:r>
            <a:endParaRPr lang="ru-RU" dirty="0">
              <a:latin typeface="Cambria" panose="02040503050406030204" pitchFamily="18" charset="0"/>
            </a:endParaRPr>
          </a:p>
        </p:txBody>
      </p:sp>
      <p:sp>
        <p:nvSpPr>
          <p:cNvPr id="8" name="Скругленный прямоугольник 7"/>
          <p:cNvSpPr/>
          <p:nvPr/>
        </p:nvSpPr>
        <p:spPr>
          <a:xfrm>
            <a:off x="2377018" y="4581128"/>
            <a:ext cx="6395757" cy="18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solidFill>
                  <a:schemeClr val="tx1"/>
                </a:solidFill>
                <a:latin typeface="Cambria" panose="02040503050406030204" pitchFamily="18" charset="0"/>
              </a:rPr>
              <a:t>Заполнить поля в дополнительном бланке ответов на задания с развернутым ответом, обеспечивая связь дополнительного и основного бланков в соответствии с технологией проведения ГИА, принятой в субъекте Российской </a:t>
            </a:r>
            <a:r>
              <a:rPr lang="ru-RU" dirty="0" smtClean="0">
                <a:solidFill>
                  <a:schemeClr val="tx1"/>
                </a:solidFill>
                <a:latin typeface="Cambria" panose="02040503050406030204" pitchFamily="18" charset="0"/>
              </a:rPr>
              <a:t>Федерации </a:t>
            </a:r>
            <a:endParaRPr lang="ru-RU" dirty="0">
              <a:solidFill>
                <a:schemeClr val="tx1"/>
              </a:solidFill>
              <a:latin typeface="Cambria" panose="02040503050406030204" pitchFamily="18" charset="0"/>
            </a:endParaRPr>
          </a:p>
        </p:txBody>
      </p:sp>
    </p:spTree>
    <p:extLst>
      <p:ext uri="{BB962C8B-B14F-4D97-AF65-F5344CB8AC3E}">
        <p14:creationId xmlns:p14="http://schemas.microsoft.com/office/powerpoint/2010/main" val="1419189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25027" y="1556792"/>
            <a:ext cx="8640959" cy="6466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Cambria" panose="02040503050406030204" pitchFamily="18" charset="0"/>
              </a:rPr>
              <a:t>Во время </a:t>
            </a:r>
            <a:r>
              <a:rPr lang="ru-RU" b="1" dirty="0">
                <a:solidFill>
                  <a:srgbClr val="FF0000"/>
                </a:solidFill>
                <a:effectLst>
                  <a:outerShdw blurRad="38100" dist="38100" dir="2700000" algn="tl">
                    <a:srgbClr val="000000">
                      <a:alpha val="43137"/>
                    </a:srgbClr>
                  </a:outerShdw>
                </a:effectLst>
                <a:latin typeface="Cambria" panose="02040503050406030204" pitchFamily="18" charset="0"/>
              </a:rPr>
              <a:t>досрочного завершения экзамена </a:t>
            </a:r>
          </a:p>
          <a:p>
            <a:pPr algn="ctr"/>
            <a:r>
              <a:rPr lang="ru-RU" b="1" dirty="0">
                <a:solidFill>
                  <a:schemeClr val="tx1"/>
                </a:solidFill>
                <a:latin typeface="Cambria" panose="02040503050406030204" pitchFamily="18" charset="0"/>
              </a:rPr>
              <a:t>организатор в аудитории должен:</a:t>
            </a:r>
          </a:p>
        </p:txBody>
      </p:sp>
      <p:sp>
        <p:nvSpPr>
          <p:cNvPr id="10" name="Скругленный прямоугольник 9"/>
          <p:cNvSpPr/>
          <p:nvPr/>
        </p:nvSpPr>
        <p:spPr>
          <a:xfrm>
            <a:off x="441050" y="3257851"/>
            <a:ext cx="8424936" cy="6490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FF0000"/>
              </a:buClr>
              <a:buFont typeface="Wingdings" panose="05000000000000000000" pitchFamily="2" charset="2"/>
              <a:buChar char="ü"/>
            </a:pPr>
            <a:r>
              <a:rPr lang="ru-RU" dirty="0">
                <a:latin typeface="Cambria" panose="02040503050406030204" pitchFamily="18" charset="0"/>
              </a:rPr>
              <a:t>Пригласить медицинского работника, уполномоченного представителя ГЭК, руководителя ППЭ и совместно:</a:t>
            </a:r>
          </a:p>
        </p:txBody>
      </p:sp>
      <p:sp>
        <p:nvSpPr>
          <p:cNvPr id="12" name="Скругленный прямоугольник 11"/>
          <p:cNvSpPr/>
          <p:nvPr/>
        </p:nvSpPr>
        <p:spPr>
          <a:xfrm>
            <a:off x="415265" y="4149080"/>
            <a:ext cx="561662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Заполнить «Акт о досрочном завершении экзамена по объективным причинам</a:t>
            </a:r>
            <a:r>
              <a:rPr lang="ru-RU" dirty="0" smtClean="0">
                <a:latin typeface="Cambria" panose="02040503050406030204" pitchFamily="18" charset="0"/>
              </a:rPr>
              <a:t>» </a:t>
            </a:r>
            <a:endParaRPr lang="ru-RU" dirty="0">
              <a:latin typeface="Cambria" panose="02040503050406030204" pitchFamily="18" charset="0"/>
            </a:endParaRPr>
          </a:p>
        </p:txBody>
      </p:sp>
      <p:sp>
        <p:nvSpPr>
          <p:cNvPr id="13" name="Скругленный прямоугольник 12"/>
          <p:cNvSpPr/>
          <p:nvPr/>
        </p:nvSpPr>
        <p:spPr>
          <a:xfrm>
            <a:off x="415265" y="5229200"/>
            <a:ext cx="5616624" cy="66561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C00000"/>
              </a:buClr>
              <a:buFont typeface="Wingdings" panose="05000000000000000000" pitchFamily="2" charset="2"/>
              <a:buChar char="ü"/>
            </a:pPr>
            <a:r>
              <a:rPr lang="ru-RU" dirty="0">
                <a:latin typeface="Cambria" panose="02040503050406030204" pitchFamily="18" charset="0"/>
              </a:rPr>
              <a:t>Внести соответствующую запись в форму </a:t>
            </a:r>
            <a:br>
              <a:rPr lang="ru-RU" dirty="0">
                <a:latin typeface="Cambria" panose="02040503050406030204" pitchFamily="18" charset="0"/>
              </a:rPr>
            </a:br>
            <a:r>
              <a:rPr lang="ru-RU" dirty="0">
                <a:latin typeface="Cambria" panose="02040503050406030204" pitchFamily="18" charset="0"/>
              </a:rPr>
              <a:t>«Протокол проведения ГИА в аудитории</a:t>
            </a:r>
            <a:r>
              <a:rPr lang="ru-RU" dirty="0" smtClean="0">
                <a:latin typeface="Cambria" panose="02040503050406030204" pitchFamily="18" charset="0"/>
              </a:rPr>
              <a:t>» </a:t>
            </a:r>
            <a:endParaRPr lang="ru-RU" dirty="0">
              <a:latin typeface="Cambria" panose="02040503050406030204" pitchFamily="18" charset="0"/>
            </a:endParaRPr>
          </a:p>
        </p:txBody>
      </p:sp>
      <p:pic>
        <p:nvPicPr>
          <p:cNvPr id="512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761" b="92735" l="9952" r="90530">
                        <a14:foregroundMark x1="76565" y1="9188" x2="78010" y2="9188"/>
                        <a14:foregroundMark x1="82967" y1="13593" x2="90369" y2="28632"/>
                        <a14:foregroundMark x1="90530" y1="23932" x2="84430" y2="15385"/>
                        <a14:foregroundMark x1="72392" y1="10256" x2="81862" y2="11325"/>
                        <a14:foregroundMark x1="81862" y1="11325" x2="82665" y2="12179"/>
                        <a14:foregroundMark x1="82022" y1="13462" x2="78973" y2="8761"/>
                        <a14:foregroundMark x1="79775" y1="10256" x2="72552" y2="12607"/>
                        <a14:foregroundMark x1="64205" y1="89744" x2="70305" y2="83547"/>
                        <a14:foregroundMark x1="62440" y1="90812" x2="63819" y2="87828"/>
                        <a14:foregroundMark x1="79294" y1="92735" x2="82825" y2="86111"/>
                        <a14:foregroundMark x1="32263" y1="13675" x2="33226" y2="48077"/>
                        <a14:foregroundMark x1="30337" y1="13462" x2="34189" y2="12607"/>
                        <a14:foregroundMark x1="29856" y1="12821" x2="32905" y2="12179"/>
                        <a14:foregroundMark x1="51846" y1="34402" x2="52327" y2="35470"/>
                        <a14:foregroundMark x1="13162" y1="67094" x2="15730" y2="56197"/>
                        <a14:foregroundMark x1="19101" y1="69658" x2="14125" y2="57692"/>
                        <a14:foregroundMark x1="14125" y1="57692" x2="10754" y2="54487"/>
                        <a14:foregroundMark x1="14767" y1="53632" x2="17014" y2="50000"/>
                        <a14:foregroundMark x1="17175" y1="54487" x2="16212" y2="52778"/>
                        <a14:foregroundMark x1="18941" y1="56410" x2="16854" y2="52137"/>
                        <a14:backgroundMark x1="78012" y1="7391" x2="77849" y2="7265"/>
                        <a14:backgroundMark x1="82349" y1="10744" x2="82210" y2="10636"/>
                        <a14:backgroundMark x1="61477" y1="86752" x2="65329" y2="8440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0152" y="4074628"/>
            <a:ext cx="2925834" cy="2309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Скругленный прямоугольник 9"/>
          <p:cNvSpPr/>
          <p:nvPr/>
        </p:nvSpPr>
        <p:spPr>
          <a:xfrm>
            <a:off x="296545" y="2420888"/>
            <a:ext cx="8556633" cy="5760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dirty="0">
                <a:latin typeface="Cambria" panose="02040503050406030204" pitchFamily="18" charset="0"/>
              </a:rPr>
              <a:t>Если участник ОГЭ не может завершить выполнение экзаменационной работы по состоянию здоровья или другим объективным причинам, он может покинуть аудиторию</a:t>
            </a:r>
          </a:p>
        </p:txBody>
      </p:sp>
    </p:spTree>
    <p:extLst>
      <p:ext uri="{BB962C8B-B14F-4D97-AF65-F5344CB8AC3E}">
        <p14:creationId xmlns:p14="http://schemas.microsoft.com/office/powerpoint/2010/main" val="71582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38742" y="1556792"/>
            <a:ext cx="8653738" cy="576064"/>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Завершение экзамена - организатор в аудитории должен:</a:t>
            </a:r>
          </a:p>
        </p:txBody>
      </p:sp>
      <p:sp>
        <p:nvSpPr>
          <p:cNvPr id="13" name="Скругленный прямоугольник 12"/>
          <p:cNvSpPr/>
          <p:nvPr/>
        </p:nvSpPr>
        <p:spPr>
          <a:xfrm>
            <a:off x="2164876" y="3684426"/>
            <a:ext cx="6740383" cy="57606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уведомить участников ОГЭ  о скором завершении выполнения экзаменационной </a:t>
            </a:r>
            <a:r>
              <a:rPr lang="ru-RU" dirty="0" smtClean="0">
                <a:latin typeface="Cambria" panose="02040503050406030204" pitchFamily="18" charset="0"/>
              </a:rPr>
              <a:t>работы </a:t>
            </a:r>
            <a:endParaRPr lang="ru-RU" dirty="0">
              <a:latin typeface="Cambria" panose="02040503050406030204" pitchFamily="18" charset="0"/>
            </a:endParaRPr>
          </a:p>
        </p:txBody>
      </p:sp>
      <p:sp>
        <p:nvSpPr>
          <p:cNvPr id="12" name="Скругленный прямоугольник 11"/>
          <p:cNvSpPr/>
          <p:nvPr/>
        </p:nvSpPr>
        <p:spPr>
          <a:xfrm>
            <a:off x="6372200" y="2260569"/>
            <a:ext cx="2520280"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Организатору необходимо принять у них все </a:t>
            </a:r>
            <a:r>
              <a:rPr lang="ru-RU" dirty="0" smtClean="0">
                <a:latin typeface="Cambria" panose="02040503050406030204" pitchFamily="18" charset="0"/>
              </a:rPr>
              <a:t>ЭМ </a:t>
            </a:r>
            <a:endParaRPr lang="ru-RU" dirty="0">
              <a:latin typeface="Cambria" panose="02040503050406030204" pitchFamily="18" charset="0"/>
            </a:endParaRPr>
          </a:p>
        </p:txBody>
      </p:sp>
      <p:sp>
        <p:nvSpPr>
          <p:cNvPr id="15" name="Прямоугольник с двумя скругленными противолежащими углами 14"/>
          <p:cNvSpPr/>
          <p:nvPr/>
        </p:nvSpPr>
        <p:spPr>
          <a:xfrm>
            <a:off x="251520" y="3684426"/>
            <a:ext cx="1900577" cy="1188737"/>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30 минут</a:t>
            </a:r>
          </a:p>
          <a:p>
            <a:pPr algn="ctr"/>
            <a:r>
              <a:rPr lang="ru-RU" dirty="0">
                <a:solidFill>
                  <a:schemeClr val="tx1"/>
                </a:solidFill>
                <a:latin typeface="Cambria" panose="02040503050406030204" pitchFamily="18" charset="0"/>
              </a:rPr>
              <a:t>и </a:t>
            </a:r>
            <a:r>
              <a:rPr lang="ru-RU" b="1" u="sng" dirty="0">
                <a:solidFill>
                  <a:schemeClr val="tx1"/>
                </a:solidFill>
                <a:latin typeface="Cambria" panose="02040503050406030204" pitchFamily="18" charset="0"/>
              </a:rPr>
              <a:t>за 5 минут </a:t>
            </a:r>
            <a:r>
              <a:rPr lang="ru-RU" dirty="0">
                <a:solidFill>
                  <a:schemeClr val="tx1"/>
                </a:solidFill>
                <a:latin typeface="Cambria" panose="02040503050406030204" pitchFamily="18" charset="0"/>
              </a:rPr>
              <a:t>до окончания экзамена</a:t>
            </a:r>
          </a:p>
        </p:txBody>
      </p:sp>
      <p:sp>
        <p:nvSpPr>
          <p:cNvPr id="16" name="Прямоугольник с двумя скругленными противолежащими углами 15"/>
          <p:cNvSpPr/>
          <p:nvPr/>
        </p:nvSpPr>
        <p:spPr>
          <a:xfrm>
            <a:off x="251520" y="5157192"/>
            <a:ext cx="1900577" cy="900405"/>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b="1" u="sng" dirty="0">
                <a:solidFill>
                  <a:schemeClr val="tx1"/>
                </a:solidFill>
                <a:latin typeface="Cambria" panose="02040503050406030204" pitchFamily="18" charset="0"/>
              </a:rPr>
              <a:t>За 15 минут </a:t>
            </a:r>
            <a:r>
              <a:rPr lang="ru-RU" dirty="0">
                <a:solidFill>
                  <a:schemeClr val="tx1"/>
                </a:solidFill>
                <a:latin typeface="Cambria" panose="02040503050406030204" pitchFamily="18" charset="0"/>
              </a:rPr>
              <a:t>до окончания экзамена</a:t>
            </a:r>
          </a:p>
        </p:txBody>
      </p:sp>
      <p:sp>
        <p:nvSpPr>
          <p:cNvPr id="17" name="Скругленный прямоугольник 16"/>
          <p:cNvSpPr/>
          <p:nvPr/>
        </p:nvSpPr>
        <p:spPr>
          <a:xfrm>
            <a:off x="2152097" y="5157192"/>
            <a:ext cx="6740383"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лишние экзаменационные материалы в </a:t>
            </a:r>
            <a:r>
              <a:rPr lang="ru-RU" dirty="0" smtClean="0">
                <a:latin typeface="Cambria" panose="02040503050406030204" pitchFamily="18" charset="0"/>
              </a:rPr>
              <a:t>аудитории </a:t>
            </a:r>
            <a:endParaRPr lang="ru-RU" dirty="0">
              <a:latin typeface="Cambria" panose="02040503050406030204" pitchFamily="18" charset="0"/>
            </a:endParaRPr>
          </a:p>
        </p:txBody>
      </p:sp>
      <p:sp>
        <p:nvSpPr>
          <p:cNvPr id="18" name="Скругленный прямоугольник 17"/>
          <p:cNvSpPr/>
          <p:nvPr/>
        </p:nvSpPr>
        <p:spPr>
          <a:xfrm>
            <a:off x="2152097" y="5733561"/>
            <a:ext cx="6740383" cy="3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неиспользованные </a:t>
            </a:r>
            <a:r>
              <a:rPr lang="ru-RU" dirty="0" smtClean="0">
                <a:latin typeface="Cambria" panose="02040503050406030204" pitchFamily="18" charset="0"/>
              </a:rPr>
              <a:t>черновики </a:t>
            </a:r>
            <a:endParaRPr lang="ru-RU" dirty="0">
              <a:latin typeface="Cambria" panose="02040503050406030204" pitchFamily="18" charset="0"/>
            </a:endParaRPr>
          </a:p>
        </p:txBody>
      </p:sp>
      <p:sp>
        <p:nvSpPr>
          <p:cNvPr id="11" name="Скругленный прямоугольник 10"/>
          <p:cNvSpPr/>
          <p:nvPr/>
        </p:nvSpPr>
        <p:spPr>
          <a:xfrm>
            <a:off x="2164875" y="4261096"/>
            <a:ext cx="6740383" cy="6120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напомнить о необходимости переноса  ответов из черновиков и КИМ в бланки </a:t>
            </a:r>
            <a:r>
              <a:rPr lang="ru-RU" dirty="0" smtClean="0">
                <a:latin typeface="Cambria" panose="02040503050406030204" pitchFamily="18" charset="0"/>
              </a:rPr>
              <a:t>ОГЭ </a:t>
            </a:r>
            <a:endParaRPr lang="ru-RU" dirty="0">
              <a:latin typeface="Cambria" panose="02040503050406030204" pitchFamily="18" charset="0"/>
            </a:endParaRPr>
          </a:p>
        </p:txBody>
      </p:sp>
      <p:sp>
        <p:nvSpPr>
          <p:cNvPr id="10" name="Скругленный прямоугольник 9"/>
          <p:cNvSpPr/>
          <p:nvPr/>
        </p:nvSpPr>
        <p:spPr>
          <a:xfrm>
            <a:off x="251520" y="2248247"/>
            <a:ext cx="6120679" cy="12364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dirty="0">
                <a:latin typeface="Cambria" panose="02040503050406030204" pitchFamily="18" charset="0"/>
              </a:rPr>
              <a:t>участники ОГЭ, досрочно завершившие выполнение экзаменационной работы, могут сдать ее организаторам и покинуть ППЭ, не дожидаясь окончания </a:t>
            </a:r>
            <a:r>
              <a:rPr lang="ru-RU" dirty="0" smtClean="0">
                <a:latin typeface="Cambria" panose="02040503050406030204" pitchFamily="18" charset="0"/>
              </a:rPr>
              <a:t>экзамена </a:t>
            </a:r>
            <a:endParaRPr lang="ru-RU" dirty="0">
              <a:latin typeface="Cambria" panose="02040503050406030204" pitchFamily="18" charset="0"/>
            </a:endParaRPr>
          </a:p>
        </p:txBody>
      </p:sp>
    </p:spTree>
    <p:extLst>
      <p:ext uri="{BB962C8B-B14F-4D97-AF65-F5344CB8AC3E}">
        <p14:creationId xmlns:p14="http://schemas.microsoft.com/office/powerpoint/2010/main" val="396146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9" name="Скругленный прямоугольник 8"/>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10" name="Скругленный прямоугольник 9"/>
          <p:cNvSpPr/>
          <p:nvPr/>
        </p:nvSpPr>
        <p:spPr>
          <a:xfrm>
            <a:off x="278963" y="2312876"/>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Объявить, что экзамен окончен (в центре видимости камер);</a:t>
            </a:r>
          </a:p>
        </p:txBody>
      </p:sp>
      <p:grpSp>
        <p:nvGrpSpPr>
          <p:cNvPr id="2" name="Группа 1"/>
          <p:cNvGrpSpPr/>
          <p:nvPr/>
        </p:nvGrpSpPr>
        <p:grpSpPr>
          <a:xfrm>
            <a:off x="278963" y="2924943"/>
            <a:ext cx="8644559" cy="1373229"/>
            <a:chOff x="278582" y="2564906"/>
            <a:chExt cx="8562893" cy="1369762"/>
          </a:xfrm>
        </p:grpSpPr>
        <p:sp>
          <p:nvSpPr>
            <p:cNvPr id="14" name="Прямоугольник с одним вырезанным скругленным углом 13"/>
            <p:cNvSpPr/>
            <p:nvPr/>
          </p:nvSpPr>
          <p:spPr>
            <a:xfrm>
              <a:off x="2483769" y="2564906"/>
              <a:ext cx="2913483" cy="440660"/>
            </a:xfrm>
            <a:prstGeom prst="snipRoundRect">
              <a:avLst>
                <a:gd name="adj1" fmla="val 1258"/>
                <a:gd name="adj2" fmla="val 0"/>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1,</a:t>
              </a:r>
            </a:p>
          </p:txBody>
        </p:sp>
        <p:sp>
          <p:nvSpPr>
            <p:cNvPr id="21" name="Прямоугольник 20"/>
            <p:cNvSpPr/>
            <p:nvPr/>
          </p:nvSpPr>
          <p:spPr>
            <a:xfrm>
              <a:off x="5397254" y="2564906"/>
              <a:ext cx="3444221" cy="703044"/>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дополнительные бланки ответов № 2,</a:t>
              </a:r>
            </a:p>
          </p:txBody>
        </p:sp>
        <p:sp>
          <p:nvSpPr>
            <p:cNvPr id="20" name="Прямоугольник 19"/>
            <p:cNvSpPr/>
            <p:nvPr/>
          </p:nvSpPr>
          <p:spPr>
            <a:xfrm>
              <a:off x="2483768" y="3000926"/>
              <a:ext cx="2913483" cy="534047"/>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Бланки ответов № 2,</a:t>
              </a:r>
            </a:p>
          </p:txBody>
        </p:sp>
        <p:sp>
          <p:nvSpPr>
            <p:cNvPr id="3" name="TextBox 2"/>
            <p:cNvSpPr txBox="1"/>
            <p:nvPr/>
          </p:nvSpPr>
          <p:spPr>
            <a:xfrm>
              <a:off x="5397254" y="3267951"/>
              <a:ext cx="3444220" cy="666716"/>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defPPr>
                <a:defRPr lang="ru-RU"/>
              </a:defPPr>
              <a:lvl1pPr>
                <a:defRPr>
                  <a:solidFill>
                    <a:schemeClr val="dk1"/>
                  </a:solidFill>
                  <a:latin typeface="Cambria" panose="020405030504060302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dirty="0"/>
                <a:t>черновики;</a:t>
              </a:r>
            </a:p>
          </p:txBody>
        </p:sp>
        <p:sp>
          <p:nvSpPr>
            <p:cNvPr id="30" name="Прямоугольник 29"/>
            <p:cNvSpPr/>
            <p:nvPr/>
          </p:nvSpPr>
          <p:spPr>
            <a:xfrm>
              <a:off x="2483768" y="3503708"/>
              <a:ext cx="2913487" cy="430958"/>
            </a:xfrm>
            <a:prstGeom prst="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вариант КИМ (в конверте)</a:t>
              </a:r>
            </a:p>
          </p:txBody>
        </p:sp>
        <p:sp>
          <p:nvSpPr>
            <p:cNvPr id="25" name="Прямоугольник с двумя скругленными соседними углами 24"/>
            <p:cNvSpPr/>
            <p:nvPr/>
          </p:nvSpPr>
          <p:spPr>
            <a:xfrm rot="16200000">
              <a:off x="696297" y="2147192"/>
              <a:ext cx="1369762" cy="2205189"/>
            </a:xfrm>
            <a:prstGeom prst="round2SameRect">
              <a:avLst>
                <a:gd name="adj1" fmla="val 10475"/>
                <a:gd name="adj2" fmla="val 0"/>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effectLst/>
          </p:spPr>
          <p:style>
            <a:lnRef idx="1">
              <a:schemeClr val="accent1"/>
            </a:lnRef>
            <a:fillRef idx="2">
              <a:schemeClr val="accent1"/>
            </a:fillRef>
            <a:effectRef idx="1">
              <a:schemeClr val="accent1"/>
            </a:effectRef>
            <a:fontRef idx="minor">
              <a:schemeClr val="dk1"/>
            </a:fontRef>
          </p:style>
          <p:txBody>
            <a:bodyPr rtlCol="0" anchor="ctr"/>
            <a:lstStyle/>
            <a:p>
              <a:endParaRPr lang="ru-RU" dirty="0">
                <a:latin typeface="Cambria" panose="02040503050406030204" pitchFamily="18" charset="0"/>
              </a:endParaRPr>
            </a:p>
          </p:txBody>
        </p:sp>
        <p:sp>
          <p:nvSpPr>
            <p:cNvPr id="26" name="TextBox 25"/>
            <p:cNvSpPr txBox="1"/>
            <p:nvPr/>
          </p:nvSpPr>
          <p:spPr>
            <a:xfrm>
              <a:off x="278582" y="3005565"/>
              <a:ext cx="2205186" cy="644699"/>
            </a:xfrm>
            <a:prstGeom prst="rect">
              <a:avLst/>
            </a:prstGeom>
            <a:noFill/>
          </p:spPr>
          <p:txBody>
            <a:bodyPr wrap="square" rtlCol="0">
              <a:spAutoFit/>
            </a:bodyPr>
            <a:lstStyle/>
            <a:p>
              <a:r>
                <a:rPr lang="ru-RU" dirty="0">
                  <a:latin typeface="Cambria" panose="02040503050406030204" pitchFamily="18" charset="0"/>
                </a:rPr>
                <a:t>Собрать у участников ОГЭ:</a:t>
              </a:r>
            </a:p>
          </p:txBody>
        </p:sp>
      </p:grpSp>
      <p:sp>
        <p:nvSpPr>
          <p:cNvPr id="34" name="Скругленный прямоугольник 33"/>
          <p:cNvSpPr/>
          <p:nvPr/>
        </p:nvSpPr>
        <p:spPr>
          <a:xfrm>
            <a:off x="251520" y="4653136"/>
            <a:ext cx="8613898" cy="110566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Поставить прочерк «</a:t>
            </a:r>
            <a:r>
              <a:rPr lang="en-US" dirty="0">
                <a:latin typeface="Cambria" panose="02040503050406030204" pitchFamily="18" charset="0"/>
              </a:rPr>
              <a:t>Z</a:t>
            </a:r>
            <a:r>
              <a:rPr lang="ru-RU" dirty="0">
                <a:latin typeface="Cambria" panose="02040503050406030204" pitchFamily="18" charset="0"/>
              </a:rPr>
              <a:t>» на полях бланков ответов № 2, предназначенных для записи ответов в свободной форме, но оставшихся незаполненными (в том числе и на его оборотной стороне), а также в выданных  дополнительных бланках ответов № </a:t>
            </a:r>
            <a:r>
              <a:rPr lang="ru-RU" dirty="0" smtClean="0">
                <a:latin typeface="Cambria" panose="02040503050406030204" pitchFamily="18" charset="0"/>
              </a:rPr>
              <a:t>2 </a:t>
            </a:r>
            <a:endParaRPr lang="ru-RU" dirty="0">
              <a:latin typeface="Cambria" panose="02040503050406030204" pitchFamily="18" charset="0"/>
            </a:endParaRPr>
          </a:p>
        </p:txBody>
      </p:sp>
      <p:sp>
        <p:nvSpPr>
          <p:cNvPr id="17" name="Скругленный прямоугольник 16"/>
          <p:cNvSpPr/>
          <p:nvPr/>
        </p:nvSpPr>
        <p:spPr>
          <a:xfrm>
            <a:off x="267832" y="6021288"/>
            <a:ext cx="8613898" cy="360040"/>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r>
              <a:rPr lang="ru-RU" dirty="0">
                <a:latin typeface="Cambria" panose="02040503050406030204" pitchFamily="18" charset="0"/>
              </a:rPr>
              <a:t>Пересчитать бланки </a:t>
            </a:r>
            <a:r>
              <a:rPr lang="ru-RU" dirty="0" smtClean="0">
                <a:latin typeface="Cambria" panose="02040503050406030204" pitchFamily="18" charset="0"/>
              </a:rPr>
              <a:t>ОГЭ </a:t>
            </a:r>
            <a:endParaRPr lang="ru-RU" dirty="0">
              <a:latin typeface="Cambria" panose="02040503050406030204" pitchFamily="18" charset="0"/>
            </a:endParaRPr>
          </a:p>
        </p:txBody>
      </p:sp>
    </p:spTree>
    <p:extLst>
      <p:ext uri="{BB962C8B-B14F-4D97-AF65-F5344CB8AC3E}">
        <p14:creationId xmlns:p14="http://schemas.microsoft.com/office/powerpoint/2010/main" val="288990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684342" y="2642742"/>
            <a:ext cx="7704856" cy="3024336"/>
          </a:xfrm>
          <a:prstGeom prst="roundRect">
            <a:avLst>
              <a:gd name="adj" fmla="val 4591"/>
            </a:avLst>
          </a:prstGeom>
          <a:solidFill>
            <a:srgbClr val="B9D1ED"/>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Собранные ЭМ организаторы </a:t>
            </a:r>
            <a:r>
              <a:rPr lang="ru-RU" dirty="0" smtClean="0">
                <a:latin typeface="Cambria" panose="02040503050406030204" pitchFamily="18" charset="0"/>
              </a:rPr>
              <a:t>должны упаковать </a:t>
            </a:r>
            <a:r>
              <a:rPr lang="ru-RU" dirty="0">
                <a:latin typeface="Cambria" panose="02040503050406030204" pitchFamily="18" charset="0"/>
              </a:rPr>
              <a:t>в отдельные пакеты. </a:t>
            </a:r>
          </a:p>
          <a:p>
            <a:pPr algn="ctr"/>
            <a:r>
              <a:rPr lang="ru-RU" b="1" u="sng" dirty="0">
                <a:latin typeface="Cambria" panose="02040503050406030204" pitchFamily="18" charset="0"/>
              </a:rPr>
              <a:t>На каждом пакете организаторы отмечают:</a:t>
            </a:r>
          </a:p>
          <a:p>
            <a:pPr marL="285750" indent="-285750" algn="ctr">
              <a:buFontTx/>
              <a:buChar char="-"/>
            </a:pPr>
            <a:r>
              <a:rPr lang="ru-RU" dirty="0">
                <a:latin typeface="Cambria" panose="02040503050406030204" pitchFamily="18" charset="0"/>
              </a:rPr>
              <a:t>Наименование ППЭ, </a:t>
            </a:r>
          </a:p>
          <a:p>
            <a:pPr marL="285750" indent="-285750" algn="ctr">
              <a:buFontTx/>
              <a:buChar char="-"/>
            </a:pPr>
            <a:r>
              <a:rPr lang="ru-RU" dirty="0">
                <a:latin typeface="Cambria" panose="02040503050406030204" pitchFamily="18" charset="0"/>
              </a:rPr>
              <a:t>Адрес и номер ППЭ, </a:t>
            </a:r>
          </a:p>
          <a:p>
            <a:pPr marL="285750" indent="-285750" algn="ctr">
              <a:buFontTx/>
              <a:buChar char="-"/>
            </a:pPr>
            <a:r>
              <a:rPr lang="ru-RU" dirty="0">
                <a:latin typeface="Cambria" panose="02040503050406030204" pitchFamily="18" charset="0"/>
              </a:rPr>
              <a:t>Номер аудитории, </a:t>
            </a:r>
          </a:p>
          <a:p>
            <a:pPr marL="285750" indent="-285750" algn="ctr">
              <a:buFontTx/>
              <a:buChar char="-"/>
            </a:pPr>
            <a:r>
              <a:rPr lang="ru-RU" dirty="0">
                <a:latin typeface="Cambria" panose="02040503050406030204" pitchFamily="18" charset="0"/>
              </a:rPr>
              <a:t>Наименование учебного предмета,</a:t>
            </a:r>
          </a:p>
          <a:p>
            <a:pPr marL="285750" indent="-285750" algn="ctr">
              <a:buFontTx/>
              <a:buChar char="-"/>
            </a:pPr>
            <a:r>
              <a:rPr lang="ru-RU" dirty="0">
                <a:latin typeface="Cambria" panose="02040503050406030204" pitchFamily="18" charset="0"/>
              </a:rPr>
              <a:t>Количество материалов в пакете,</a:t>
            </a:r>
          </a:p>
          <a:p>
            <a:pPr marL="285750" indent="-285750" algn="ctr">
              <a:buFontTx/>
              <a:buChar char="-"/>
            </a:pPr>
            <a:r>
              <a:rPr lang="ru-RU" dirty="0">
                <a:latin typeface="Cambria" panose="02040503050406030204" pitchFamily="18" charset="0"/>
              </a:rPr>
              <a:t>Фамилию, имя, отчество (при наличии) организаторов.</a:t>
            </a:r>
          </a:p>
        </p:txBody>
      </p:sp>
      <p:sp>
        <p:nvSpPr>
          <p:cNvPr id="5" name="Скругленный прямоугольник 4"/>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Tree>
    <p:extLst>
      <p:ext uri="{BB962C8B-B14F-4D97-AF65-F5344CB8AC3E}">
        <p14:creationId xmlns:p14="http://schemas.microsoft.com/office/powerpoint/2010/main" val="1321602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56" name="Скругленный прямоугольник 55"/>
          <p:cNvSpPr/>
          <p:nvPr/>
        </p:nvSpPr>
        <p:spPr>
          <a:xfrm>
            <a:off x="1582977" y="2279329"/>
            <a:ext cx="5976664" cy="3456384"/>
          </a:xfrm>
          <a:prstGeom prst="roundRect">
            <a:avLst>
              <a:gd name="adj" fmla="val 4591"/>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b="1" dirty="0">
                <a:latin typeface="Cambria" panose="02040503050406030204" pitchFamily="18" charset="0"/>
              </a:rPr>
              <a:t>При </a:t>
            </a:r>
            <a:r>
              <a:rPr lang="ru-RU" b="1" dirty="0" smtClean="0">
                <a:latin typeface="Cambria" panose="02040503050406030204" pitchFamily="18" charset="0"/>
              </a:rPr>
              <a:t>упаковк</a:t>
            </a:r>
            <a:r>
              <a:rPr lang="ru-RU" b="1" dirty="0">
                <a:latin typeface="Cambria" panose="02040503050406030204" pitchFamily="18" charset="0"/>
              </a:rPr>
              <a:t>е</a:t>
            </a:r>
            <a:r>
              <a:rPr lang="ru-RU" b="1" dirty="0" smtClean="0">
                <a:latin typeface="Cambria" panose="02040503050406030204" pitchFamily="18" charset="0"/>
              </a:rPr>
              <a:t> </a:t>
            </a:r>
            <a:r>
              <a:rPr lang="ru-RU" b="1" dirty="0">
                <a:latin typeface="Cambria" panose="02040503050406030204" pitchFamily="18" charset="0"/>
              </a:rPr>
              <a:t>бланков запрещается:</a:t>
            </a:r>
          </a:p>
          <a:p>
            <a:pPr marL="285750" indent="-285750" algn="just">
              <a:buFont typeface="Arial" panose="020B0604020202020204" pitchFamily="34" charset="0"/>
              <a:buChar char="•"/>
            </a:pPr>
            <a:r>
              <a:rPr lang="ru-RU" dirty="0">
                <a:latin typeface="Cambria" panose="02040503050406030204" pitchFamily="18" charset="0"/>
              </a:rPr>
              <a:t>использовать какие-либо иные пакеты вместо выданных пакетов,</a:t>
            </a:r>
          </a:p>
          <a:p>
            <a:pPr marL="285750" indent="-285750" algn="just">
              <a:buFont typeface="Arial" panose="020B0604020202020204" pitchFamily="34" charset="0"/>
              <a:buChar char="•"/>
            </a:pPr>
            <a:r>
              <a:rPr lang="ru-RU" dirty="0">
                <a:latin typeface="Cambria" panose="02040503050406030204" pitchFamily="18" charset="0"/>
              </a:rPr>
              <a:t>вкладывать вместе с бланками какие-либо другие материалы, скреплять бланки (скрепками, </a:t>
            </a:r>
            <a:r>
              <a:rPr lang="ru-RU" dirty="0" err="1">
                <a:latin typeface="Cambria" panose="02040503050406030204" pitchFamily="18" charset="0"/>
              </a:rPr>
              <a:t>степлером</a:t>
            </a:r>
            <a:r>
              <a:rPr lang="ru-RU" dirty="0">
                <a:latin typeface="Cambria" panose="02040503050406030204" pitchFamily="18" charset="0"/>
              </a:rPr>
              <a:t> и т.п.), </a:t>
            </a:r>
          </a:p>
          <a:p>
            <a:pPr marL="285750" indent="-285750" algn="just">
              <a:buFont typeface="Arial" panose="020B0604020202020204" pitchFamily="34" charset="0"/>
              <a:buChar char="•"/>
            </a:pPr>
            <a:r>
              <a:rPr lang="ru-RU" dirty="0">
                <a:latin typeface="Cambria" panose="02040503050406030204" pitchFamily="18" charset="0"/>
              </a:rPr>
              <a:t>менять ориентацию бланков в пакете (верх-низ, лицевая-оборотная сторона).</a:t>
            </a:r>
            <a:endParaRPr lang="ru-RU" dirty="0">
              <a:effectLst/>
              <a:latin typeface="Cambria" panose="02040503050406030204" pitchFamily="18" charset="0"/>
            </a:endParaRPr>
          </a:p>
        </p:txBody>
      </p:sp>
      <p:pic>
        <p:nvPicPr>
          <p:cNvPr id="1026" name="Picture 2" descr="C:\Users\Тофан_О\Desktop\картинки  раб стол\Рисунок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val="0"/>
              </a:ext>
            </a:extLst>
          </a:blip>
          <a:srcRect/>
          <a:stretch>
            <a:fillRect/>
          </a:stretch>
        </p:blipFill>
        <p:spPr bwMode="auto">
          <a:xfrm>
            <a:off x="7236296" y="3356992"/>
            <a:ext cx="1998431" cy="33843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Тофан_О\Desktop\картинки  раб стол\Рисунок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7" b="91537" l="9434" r="89434">
                        <a14:foregroundMark x1="45283" y1="7350" x2="50566" y2="7127"/>
                        <a14:foregroundMark x1="26038" y1="91537" x2="31698" y2="83964"/>
                        <a14:foregroundMark x1="64906" y1="91537" x2="60755" y2="91537"/>
                        <a14:foregroundMark x1="66038" y1="16927" x2="66038" y2="16927"/>
                      </a14:backgroundRemoval>
                    </a14:imgEffect>
                  </a14:imgLayer>
                </a14:imgProps>
              </a:ext>
              <a:ext uri="{28A0092B-C50C-407E-A947-70E740481C1C}">
                <a14:useLocalDpi xmlns:a14="http://schemas.microsoft.com/office/drawing/2010/main" val="0"/>
              </a:ext>
            </a:extLst>
          </a:blip>
          <a:srcRect/>
          <a:stretch>
            <a:fillRect/>
          </a:stretch>
        </p:blipFill>
        <p:spPr bwMode="auto">
          <a:xfrm>
            <a:off x="-108520" y="1344462"/>
            <a:ext cx="199843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6" name="Скругленный прямоугольник 5"/>
          <p:cNvSpPr/>
          <p:nvPr/>
        </p:nvSpPr>
        <p:spPr>
          <a:xfrm>
            <a:off x="347965" y="2204864"/>
            <a:ext cx="8445537" cy="576064"/>
          </a:xfrm>
          <a:prstGeom prst="round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b="1" dirty="0">
                <a:latin typeface="Cambria" panose="02040503050406030204" pitchFamily="18" charset="0"/>
              </a:rPr>
              <a:t>Отдельно упаковать:</a:t>
            </a:r>
          </a:p>
        </p:txBody>
      </p:sp>
      <p:sp>
        <p:nvSpPr>
          <p:cNvPr id="9" name="Скругленный прямоугольник 8"/>
          <p:cNvSpPr/>
          <p:nvPr/>
        </p:nvSpPr>
        <p:spPr>
          <a:xfrm>
            <a:off x="348480" y="2924944"/>
            <a:ext cx="6672307"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Конверты с КИМ</a:t>
            </a:r>
            <a:endParaRPr lang="ru-RU" dirty="0">
              <a:effectLst/>
              <a:latin typeface="Cambria" panose="02040503050406030204" pitchFamily="18" charset="0"/>
            </a:endParaRPr>
          </a:p>
        </p:txBody>
      </p:sp>
      <p:sp>
        <p:nvSpPr>
          <p:cNvPr id="42" name="Скругленный прямоугольник 41"/>
          <p:cNvSpPr/>
          <p:nvPr/>
        </p:nvSpPr>
        <p:spPr>
          <a:xfrm>
            <a:off x="347964" y="4365104"/>
            <a:ext cx="6672307"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smtClean="0">
                <a:latin typeface="Cambria" panose="02040503050406030204" pitchFamily="18" charset="0"/>
              </a:rPr>
              <a:t>Черновики;</a:t>
            </a:r>
            <a:endParaRPr lang="ru-RU" dirty="0">
              <a:latin typeface="Cambria" panose="02040503050406030204" pitchFamily="18" charset="0"/>
            </a:endParaRPr>
          </a:p>
        </p:txBody>
      </p:sp>
      <p:sp>
        <p:nvSpPr>
          <p:cNvPr id="43" name="Скругленный прямоугольник 42"/>
          <p:cNvSpPr/>
          <p:nvPr/>
        </p:nvSpPr>
        <p:spPr>
          <a:xfrm>
            <a:off x="347966" y="3645024"/>
            <a:ext cx="6672306"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Неиспользованные пакеты с КИМ;</a:t>
            </a:r>
          </a:p>
        </p:txBody>
      </p:sp>
      <p:sp>
        <p:nvSpPr>
          <p:cNvPr id="44" name="Скругленный прямоугольник 43"/>
          <p:cNvSpPr/>
          <p:nvPr/>
        </p:nvSpPr>
        <p:spPr>
          <a:xfrm>
            <a:off x="347966" y="5085184"/>
            <a:ext cx="6672306"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Ведомости</a:t>
            </a:r>
          </a:p>
        </p:txBody>
      </p:sp>
      <p:sp>
        <p:nvSpPr>
          <p:cNvPr id="45" name="Скругленный прямоугольник 44"/>
          <p:cNvSpPr/>
          <p:nvPr/>
        </p:nvSpPr>
        <p:spPr>
          <a:xfrm>
            <a:off x="350995" y="5877272"/>
            <a:ext cx="6669792" cy="57606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buClr>
                <a:srgbClr val="FF0000"/>
              </a:buClr>
              <a:buFont typeface="Wingdings" panose="05000000000000000000" pitchFamily="2" charset="2"/>
              <a:buChar char="ü"/>
            </a:pPr>
            <a:r>
              <a:rPr lang="ru-RU" dirty="0">
                <a:latin typeface="Cambria" panose="02040503050406030204" pitchFamily="18" charset="0"/>
              </a:rPr>
              <a:t>Служебные записки</a:t>
            </a:r>
          </a:p>
        </p:txBody>
      </p:sp>
      <p:pic>
        <p:nvPicPr>
          <p:cNvPr id="18" name="Picture 2" descr="C:\Users\косатюк_п\Documents\ГИА-11\Обучение специалистов ППЭ\moodle\для moodle\картинки\Fotolia_48120884_X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38" b="89744" l="8798" r="89443">
                        <a14:foregroundMark x1="42229" y1="6838" x2="43695" y2="6838"/>
                        <a14:foregroundMark x1="72434" y1="33618" x2="73314" y2="37607"/>
                        <a14:foregroundMark x1="68035" y1="33333" x2="72141" y2="33333"/>
                        <a14:foregroundMark x1="39003" y1="7407" x2="41349" y2="7407"/>
                        <a14:foregroundMark x1="8798" y1="52422" x2="11144" y2="52137"/>
                        <a14:foregroundMark x1="46628" y1="7977" x2="47507" y2="7977"/>
                        <a14:foregroundMark x1="56891" y1="47009" x2="82111" y2="81766"/>
                        <a14:foregroundMark x1="82111" y1="81766" x2="82991" y2="82336"/>
                        <a14:foregroundMark x1="61290" y1="78063" x2="65689" y2="53561"/>
                        <a14:foregroundMark x1="65689" y1="53561" x2="63930" y2="47293"/>
                        <a14:foregroundMark x1="59531" y1="52137" x2="59238" y2="83191"/>
                      </a14:backgroundRemoval>
                    </a14:imgEffect>
                  </a14:imgLayer>
                </a14:imgProps>
              </a:ext>
              <a:ext uri="{28A0092B-C50C-407E-A947-70E740481C1C}">
                <a14:useLocalDpi xmlns:a14="http://schemas.microsoft.com/office/drawing/2010/main" val="0"/>
              </a:ext>
            </a:extLst>
          </a:blip>
          <a:srcRect/>
          <a:stretch>
            <a:fillRect/>
          </a:stretch>
        </p:blipFill>
        <p:spPr bwMode="auto">
          <a:xfrm>
            <a:off x="6688092" y="3331130"/>
            <a:ext cx="2568685" cy="2644012"/>
          </a:xfrm>
          <a:prstGeom prst="rect">
            <a:avLst/>
          </a:prstGeom>
          <a:noFill/>
          <a:extLst>
            <a:ext uri="{909E8E84-426E-40DD-AFC4-6F175D3DCCD1}">
              <a14:hiddenFill xmlns:a14="http://schemas.microsoft.com/office/drawing/2010/main">
                <a:solidFill>
                  <a:srgbClr val="FFFFFF"/>
                </a:solidFill>
              </a14:hiddenFill>
            </a:ext>
          </a:extLst>
        </p:spPr>
      </p:pic>
      <p:sp>
        <p:nvSpPr>
          <p:cNvPr id="11" name="Скругленный прямоугольник 10"/>
          <p:cNvSpPr/>
          <p:nvPr/>
        </p:nvSpPr>
        <p:spPr>
          <a:xfrm>
            <a:off x="251520" y="1556792"/>
            <a:ext cx="8640960" cy="58201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Tree>
    <p:extLst>
      <p:ext uri="{BB962C8B-B14F-4D97-AF65-F5344CB8AC3E}">
        <p14:creationId xmlns:p14="http://schemas.microsoft.com/office/powerpoint/2010/main" val="4091239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85500" sy="91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3471143"/>
            <a:ext cx="7772400" cy="1470025"/>
          </a:xfrm>
        </p:spPr>
        <p:txBody>
          <a:bodyPr vert="horz" lIns="91440" tIns="45720" rIns="91440" bIns="45720" rtlCol="0" anchor="ctr">
            <a:normAutofit/>
          </a:bodyPr>
          <a:lstStyle/>
          <a:p>
            <a:pPr lvl="1" algn="ctr"/>
            <a:r>
              <a:rPr lang="ru-RU" sz="3600" b="1" dirty="0">
                <a:solidFill>
                  <a:srgbClr val="C00000"/>
                </a:solidFill>
                <a:latin typeface="Cambria" panose="02040503050406030204" pitchFamily="18" charset="0"/>
              </a:rPr>
              <a:t>Инструкция для организаторов </a:t>
            </a:r>
            <a:br>
              <a:rPr lang="ru-RU" sz="3600" b="1" dirty="0">
                <a:solidFill>
                  <a:srgbClr val="C00000"/>
                </a:solidFill>
                <a:latin typeface="Cambria" panose="02040503050406030204" pitchFamily="18" charset="0"/>
              </a:rPr>
            </a:br>
            <a:r>
              <a:rPr lang="ru-RU" sz="3600" b="1" dirty="0">
                <a:solidFill>
                  <a:srgbClr val="C00000"/>
                </a:solidFill>
                <a:latin typeface="Cambria" panose="02040503050406030204" pitchFamily="18" charset="0"/>
              </a:rPr>
              <a:t>в аудитории и вне аудитории</a:t>
            </a:r>
          </a:p>
        </p:txBody>
      </p:sp>
    </p:spTree>
    <p:extLst>
      <p:ext uri="{BB962C8B-B14F-4D97-AF65-F5344CB8AC3E}">
        <p14:creationId xmlns:p14="http://schemas.microsoft.com/office/powerpoint/2010/main" val="403245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косатюк_п\Documents\ГИА-11\Обучение специалистов ППЭ\moodle\для moodle\картинки\Fotolia_48120884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04282"/>
            <a:ext cx="1296144" cy="1514417"/>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7" name="Скругленный прямоугольник 16"/>
          <p:cNvSpPr/>
          <p:nvPr/>
        </p:nvSpPr>
        <p:spPr>
          <a:xfrm>
            <a:off x="1259631" y="1588338"/>
            <a:ext cx="7553535" cy="502652"/>
          </a:xfrm>
          <a:prstGeom prst="roundRect">
            <a:avLst/>
          </a:prstGeom>
          <a:solidFill>
            <a:srgbClr val="0070C0"/>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chemeClr val="bg1"/>
                </a:solidFill>
                <a:latin typeface="Cambria" panose="02040503050406030204" pitchFamily="18" charset="0"/>
              </a:rPr>
              <a:t>По окончании экзамена организатор должен</a:t>
            </a:r>
          </a:p>
        </p:txBody>
      </p:sp>
      <p:sp>
        <p:nvSpPr>
          <p:cNvPr id="45" name="Скругленный прямоугольник 44"/>
          <p:cNvSpPr/>
          <p:nvPr/>
        </p:nvSpPr>
        <p:spPr>
          <a:xfrm>
            <a:off x="1427333" y="2204864"/>
            <a:ext cx="7253554" cy="612068"/>
          </a:xfrm>
          <a:prstGeom prst="round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285750" indent="-285750" algn="ctr">
              <a:buClr>
                <a:srgbClr val="FF0000"/>
              </a:buClr>
              <a:buFont typeface="Wingdings" panose="05000000000000000000" pitchFamily="2" charset="2"/>
              <a:buChar char="ü"/>
            </a:pPr>
            <a:r>
              <a:rPr lang="ru-RU" b="1" i="1" u="sng" dirty="0">
                <a:latin typeface="Cambria" panose="02040503050406030204" pitchFamily="18" charset="0"/>
              </a:rPr>
              <a:t>Все материалы сдаются руководителю ППЭ в Штабе ППЭ.</a:t>
            </a:r>
          </a:p>
        </p:txBody>
      </p:sp>
      <p:sp>
        <p:nvSpPr>
          <p:cNvPr id="8" name="Скругленный прямоугольник 7"/>
          <p:cNvSpPr/>
          <p:nvPr/>
        </p:nvSpPr>
        <p:spPr>
          <a:xfrm>
            <a:off x="314096" y="2816932"/>
            <a:ext cx="8613898" cy="3820126"/>
          </a:xfrm>
          <a:prstGeom prst="roundRect">
            <a:avLst/>
          </a:prstGeom>
          <a:effectLst/>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dirty="0">
                <a:latin typeface="Cambria" panose="02040503050406030204" pitchFamily="18" charset="0"/>
              </a:rPr>
              <a:t>По завершении экзамена в аудитории организатор в центре видимости камер </a:t>
            </a:r>
            <a:r>
              <a:rPr lang="ru-RU" dirty="0" err="1">
                <a:latin typeface="Cambria" panose="02040503050406030204" pitchFamily="18" charset="0"/>
              </a:rPr>
              <a:t>видеофиксации</a:t>
            </a:r>
            <a:r>
              <a:rPr lang="ru-RU" dirty="0">
                <a:latin typeface="Cambria" panose="02040503050406030204" pitchFamily="18" charset="0"/>
              </a:rPr>
              <a:t>, </a:t>
            </a:r>
            <a:r>
              <a:rPr lang="ru-RU" dirty="0" smtClean="0">
                <a:latin typeface="Cambria" panose="02040503050406030204" pitchFamily="18" charset="0"/>
              </a:rPr>
              <a:t>объявляет </a:t>
            </a:r>
            <a:r>
              <a:rPr lang="ru-RU" dirty="0">
                <a:latin typeface="Cambria" panose="02040503050406030204" pitchFamily="18" charset="0"/>
              </a:rPr>
              <a:t>окончание экзамена;</a:t>
            </a:r>
          </a:p>
          <a:p>
            <a:pPr marL="285750" indent="-285750" algn="just">
              <a:buClr>
                <a:srgbClr val="00B050"/>
              </a:buClr>
              <a:buFont typeface="Wingdings" panose="05000000000000000000" pitchFamily="2" charset="2"/>
              <a:buChar char="ü"/>
            </a:pPr>
            <a:r>
              <a:rPr lang="ru-RU" dirty="0">
                <a:latin typeface="Cambria" panose="02040503050406030204" pitchFamily="18" charset="0"/>
              </a:rPr>
              <a:t> После проведения сбора ЭМ и подписания протокола о проведении экзамена в аудитории ответственный организатор четко и разборчиво объявляет все данные протокола, в том числе номер аудитории, наименование предмета, количество участников экзамена в данной аудитории и количество ЭМ (использованных и неиспользованных), а также время начала и завершения экзамена; </a:t>
            </a:r>
          </a:p>
          <a:p>
            <a:pPr marL="285750" indent="-285750" algn="just">
              <a:buClr>
                <a:srgbClr val="00B050"/>
              </a:buClr>
              <a:buFont typeface="Wingdings" panose="05000000000000000000" pitchFamily="2" charset="2"/>
              <a:buChar char="ü"/>
            </a:pPr>
            <a:r>
              <a:rPr lang="ru-RU" dirty="0">
                <a:latin typeface="Cambria" panose="02040503050406030204" pitchFamily="18" charset="0"/>
              </a:rPr>
              <a:t>Организатор демонстрирует запечатанные возвратные доставочные пакеты с ЭМ участников экзамена ;</a:t>
            </a:r>
          </a:p>
          <a:p>
            <a:pPr marL="285750" indent="-285750" algn="just">
              <a:buClr>
                <a:srgbClr val="00B050"/>
              </a:buClr>
              <a:buFont typeface="Wingdings" panose="05000000000000000000" pitchFamily="2" charset="2"/>
              <a:buChar char="ü"/>
            </a:pPr>
            <a:r>
              <a:rPr lang="ru-RU" dirty="0">
                <a:latin typeface="Cambria" panose="02040503050406030204" pitchFamily="18" charset="0"/>
              </a:rPr>
              <a:t>По завершении демонстрации запечатанных возвратных доставочных пакетов на камеру </a:t>
            </a:r>
            <a:r>
              <a:rPr lang="ru-RU" dirty="0" err="1">
                <a:latin typeface="Cambria" panose="02040503050406030204" pitchFamily="18" charset="0"/>
              </a:rPr>
              <a:t>видеофиксации</a:t>
            </a:r>
            <a:r>
              <a:rPr lang="ru-RU" dirty="0">
                <a:latin typeface="Cambria" panose="02040503050406030204" pitchFamily="18" charset="0"/>
              </a:rPr>
              <a:t>, организаторы, </a:t>
            </a:r>
            <a:r>
              <a:rPr lang="ru-RU" dirty="0" smtClean="0">
                <a:latin typeface="Cambria" panose="02040503050406030204" pitchFamily="18" charset="0"/>
              </a:rPr>
              <a:t>сообщают организатору вне аудитории, о своей готовности сдать ЭМ и ожидают в аудитории приглашения в </a:t>
            </a:r>
            <a:r>
              <a:rPr lang="ru-RU" dirty="0">
                <a:latin typeface="Cambria" panose="02040503050406030204" pitchFamily="18" charset="0"/>
              </a:rPr>
              <a:t>Ш</a:t>
            </a:r>
            <a:r>
              <a:rPr lang="ru-RU" dirty="0" smtClean="0">
                <a:latin typeface="Cambria" panose="02040503050406030204" pitchFamily="18" charset="0"/>
              </a:rPr>
              <a:t>таб. Сдают ЭМ руководителю ППЭ.</a:t>
            </a:r>
            <a:endParaRPr lang="ru-RU" dirty="0">
              <a:latin typeface="Cambria" panose="02040503050406030204" pitchFamily="18" charset="0"/>
            </a:endParaRPr>
          </a:p>
        </p:txBody>
      </p:sp>
    </p:spTree>
    <p:extLst>
      <p:ext uri="{BB962C8B-B14F-4D97-AF65-F5344CB8AC3E}">
        <p14:creationId xmlns:p14="http://schemas.microsoft.com/office/powerpoint/2010/main" val="176426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975" y="5848350"/>
            <a:ext cx="8782050" cy="323850"/>
          </a:xfrm>
          <a:prstGeom prst="rect">
            <a:avLst/>
          </a:prstGeom>
          <a:ln w="38100">
            <a:solidFill>
              <a:srgbClr val="001F5F"/>
            </a:solidFill>
          </a:ln>
        </p:spPr>
        <p:txBody>
          <a:bodyPr vert="horz" wrap="square" lIns="0" tIns="22225" rIns="0" bIns="0" rtlCol="0">
            <a:spAutoFit/>
          </a:bodyPr>
          <a:lstStyle/>
          <a:p>
            <a:pPr marL="871855">
              <a:lnSpc>
                <a:spcPct val="100000"/>
              </a:lnSpc>
              <a:spcBef>
                <a:spcPts val="175"/>
              </a:spcBef>
            </a:pPr>
            <a:r>
              <a:rPr sz="1800" b="1" spc="-10" dirty="0">
                <a:solidFill>
                  <a:srgbClr val="001F5F"/>
                </a:solidFill>
                <a:latin typeface="Times New Roman"/>
                <a:cs typeface="Times New Roman"/>
              </a:rPr>
              <a:t>Форма</a:t>
            </a:r>
            <a:r>
              <a:rPr sz="1800" b="1" dirty="0">
                <a:solidFill>
                  <a:srgbClr val="001F5F"/>
                </a:solidFill>
                <a:latin typeface="Times New Roman"/>
                <a:cs typeface="Times New Roman"/>
              </a:rPr>
              <a:t> ППЭ-05-02</a:t>
            </a:r>
            <a:r>
              <a:rPr sz="1800" b="1" spc="-80" dirty="0">
                <a:solidFill>
                  <a:srgbClr val="001F5F"/>
                </a:solidFill>
                <a:latin typeface="Times New Roman"/>
                <a:cs typeface="Times New Roman"/>
              </a:rPr>
              <a:t> </a:t>
            </a:r>
            <a:r>
              <a:rPr sz="1800" b="1" spc="-10" dirty="0">
                <a:solidFill>
                  <a:srgbClr val="001F5F"/>
                </a:solidFill>
                <a:latin typeface="Times New Roman"/>
                <a:cs typeface="Times New Roman"/>
              </a:rPr>
              <a:t>«Протокол</a:t>
            </a:r>
            <a:r>
              <a:rPr sz="1800" b="1" spc="-30" dirty="0">
                <a:solidFill>
                  <a:srgbClr val="001F5F"/>
                </a:solidFill>
                <a:latin typeface="Times New Roman"/>
                <a:cs typeface="Times New Roman"/>
              </a:rPr>
              <a:t> </a:t>
            </a:r>
            <a:r>
              <a:rPr sz="1800" b="1" spc="-5" dirty="0">
                <a:solidFill>
                  <a:srgbClr val="001F5F"/>
                </a:solidFill>
                <a:latin typeface="Times New Roman"/>
                <a:cs typeface="Times New Roman"/>
              </a:rPr>
              <a:t>проведения</a:t>
            </a:r>
            <a:r>
              <a:rPr sz="1800" b="1" dirty="0">
                <a:solidFill>
                  <a:srgbClr val="001F5F"/>
                </a:solidFill>
                <a:latin typeface="Times New Roman"/>
                <a:cs typeface="Times New Roman"/>
              </a:rPr>
              <a:t> </a:t>
            </a:r>
            <a:r>
              <a:rPr sz="1800" b="1" spc="-5" dirty="0">
                <a:solidFill>
                  <a:srgbClr val="001F5F"/>
                </a:solidFill>
                <a:latin typeface="Times New Roman"/>
                <a:cs typeface="Times New Roman"/>
              </a:rPr>
              <a:t>ГИА-9</a:t>
            </a:r>
            <a:r>
              <a:rPr sz="1800" b="1" dirty="0">
                <a:solidFill>
                  <a:srgbClr val="001F5F"/>
                </a:solidFill>
                <a:latin typeface="Times New Roman"/>
                <a:cs typeface="Times New Roman"/>
              </a:rPr>
              <a:t> в</a:t>
            </a:r>
            <a:r>
              <a:rPr sz="1800" b="1" spc="5" dirty="0">
                <a:solidFill>
                  <a:srgbClr val="001F5F"/>
                </a:solidFill>
                <a:latin typeface="Times New Roman"/>
                <a:cs typeface="Times New Roman"/>
              </a:rPr>
              <a:t> </a:t>
            </a:r>
            <a:r>
              <a:rPr sz="1800" b="1" spc="-35" dirty="0">
                <a:solidFill>
                  <a:srgbClr val="001F5F"/>
                </a:solidFill>
                <a:latin typeface="Times New Roman"/>
                <a:cs typeface="Times New Roman"/>
              </a:rPr>
              <a:t>аудитории</a:t>
            </a:r>
            <a:r>
              <a:rPr sz="1800" b="1" spc="80" dirty="0">
                <a:solidFill>
                  <a:srgbClr val="001F5F"/>
                </a:solidFill>
                <a:latin typeface="Times New Roman"/>
                <a:cs typeface="Times New Roman"/>
              </a:rPr>
              <a:t> </a:t>
            </a:r>
            <a:r>
              <a:rPr sz="1800" b="1" spc="5" dirty="0">
                <a:solidFill>
                  <a:srgbClr val="001F5F"/>
                </a:solidFill>
                <a:latin typeface="Times New Roman"/>
                <a:cs typeface="Times New Roman"/>
              </a:rPr>
              <a:t>ППЭ»</a:t>
            </a:r>
            <a:endParaRPr sz="1800">
              <a:latin typeface="Times New Roman"/>
              <a:cs typeface="Times New Roman"/>
            </a:endParaRPr>
          </a:p>
        </p:txBody>
      </p:sp>
      <p:grpSp>
        <p:nvGrpSpPr>
          <p:cNvPr id="3" name="object 3"/>
          <p:cNvGrpSpPr/>
          <p:nvPr/>
        </p:nvGrpSpPr>
        <p:grpSpPr>
          <a:xfrm>
            <a:off x="0" y="0"/>
            <a:ext cx="9139555" cy="1315085"/>
            <a:chOff x="0" y="0"/>
            <a:chExt cx="9139555" cy="1315085"/>
          </a:xfrm>
        </p:grpSpPr>
        <p:pic>
          <p:nvPicPr>
            <p:cNvPr id="4" name="object 4"/>
            <p:cNvPicPr/>
            <p:nvPr/>
          </p:nvPicPr>
          <p:blipFill>
            <a:blip r:embed="rId2" cstate="print"/>
            <a:stretch>
              <a:fillRect/>
            </a:stretch>
          </p:blipFill>
          <p:spPr>
            <a:xfrm>
              <a:off x="0" y="0"/>
              <a:ext cx="9139301" cy="576199"/>
            </a:xfrm>
            <a:prstGeom prst="rect">
              <a:avLst/>
            </a:prstGeom>
          </p:spPr>
        </p:pic>
        <p:sp>
          <p:nvSpPr>
            <p:cNvPr id="5" name="object 5"/>
            <p:cNvSpPr/>
            <p:nvPr/>
          </p:nvSpPr>
          <p:spPr>
            <a:xfrm>
              <a:off x="1109662" y="433451"/>
              <a:ext cx="7258684" cy="866775"/>
            </a:xfrm>
            <a:custGeom>
              <a:avLst/>
              <a:gdLst/>
              <a:ahLst/>
              <a:cxnLst/>
              <a:rect l="l" t="t" r="r" b="b"/>
              <a:pathLst>
                <a:path w="7258684" h="866775">
                  <a:moveTo>
                    <a:pt x="5443537" y="0"/>
                  </a:moveTo>
                  <a:lnTo>
                    <a:pt x="1814512" y="0"/>
                  </a:lnTo>
                  <a:lnTo>
                    <a:pt x="1814512" y="433324"/>
                  </a:lnTo>
                  <a:lnTo>
                    <a:pt x="0" y="433324"/>
                  </a:lnTo>
                  <a:lnTo>
                    <a:pt x="3629088" y="866775"/>
                  </a:lnTo>
                  <a:lnTo>
                    <a:pt x="7258113" y="433324"/>
                  </a:lnTo>
                  <a:lnTo>
                    <a:pt x="5443537" y="433324"/>
                  </a:lnTo>
                  <a:lnTo>
                    <a:pt x="5443537" y="0"/>
                  </a:lnTo>
                  <a:close/>
                </a:path>
              </a:pathLst>
            </a:custGeom>
            <a:solidFill>
              <a:srgbClr val="5B9BD4"/>
            </a:solidFill>
          </p:spPr>
          <p:txBody>
            <a:bodyPr wrap="square" lIns="0" tIns="0" rIns="0" bIns="0" rtlCol="0"/>
            <a:lstStyle/>
            <a:p>
              <a:endParaRPr/>
            </a:p>
          </p:txBody>
        </p:sp>
        <p:sp>
          <p:nvSpPr>
            <p:cNvPr id="6" name="object 6"/>
            <p:cNvSpPr/>
            <p:nvPr/>
          </p:nvSpPr>
          <p:spPr>
            <a:xfrm>
              <a:off x="1109662" y="433451"/>
              <a:ext cx="7258684" cy="866775"/>
            </a:xfrm>
            <a:custGeom>
              <a:avLst/>
              <a:gdLst/>
              <a:ahLst/>
              <a:cxnLst/>
              <a:rect l="l" t="t" r="r" b="b"/>
              <a:pathLst>
                <a:path w="7258684" h="866775">
                  <a:moveTo>
                    <a:pt x="0" y="433324"/>
                  </a:moveTo>
                  <a:lnTo>
                    <a:pt x="1814512" y="433324"/>
                  </a:lnTo>
                  <a:lnTo>
                    <a:pt x="1814512" y="0"/>
                  </a:lnTo>
                  <a:lnTo>
                    <a:pt x="5443537" y="0"/>
                  </a:lnTo>
                  <a:lnTo>
                    <a:pt x="5443537" y="433324"/>
                  </a:lnTo>
                  <a:lnTo>
                    <a:pt x="7258113" y="433324"/>
                  </a:lnTo>
                  <a:lnTo>
                    <a:pt x="3629088" y="866775"/>
                  </a:lnTo>
                  <a:lnTo>
                    <a:pt x="0" y="433324"/>
                  </a:lnTo>
                  <a:close/>
                </a:path>
              </a:pathLst>
            </a:custGeom>
            <a:ln w="28575">
              <a:solidFill>
                <a:srgbClr val="001F5F"/>
              </a:solidFill>
            </a:ln>
          </p:spPr>
          <p:txBody>
            <a:bodyPr wrap="square" lIns="0" tIns="0" rIns="0" bIns="0" rtlCol="0"/>
            <a:lstStyle/>
            <a:p>
              <a:endParaRPr/>
            </a:p>
          </p:txBody>
        </p:sp>
      </p:grpSp>
      <p:sp>
        <p:nvSpPr>
          <p:cNvPr id="7" name="object 7"/>
          <p:cNvSpPr txBox="1">
            <a:spLocks noGrp="1"/>
          </p:cNvSpPr>
          <p:nvPr>
            <p:ph type="title"/>
          </p:nvPr>
        </p:nvSpPr>
        <p:spPr>
          <a:xfrm>
            <a:off x="2271776" y="0"/>
            <a:ext cx="4599305" cy="1202690"/>
          </a:xfrm>
          <a:prstGeom prst="rect">
            <a:avLst/>
          </a:prstGeom>
        </p:spPr>
        <p:txBody>
          <a:bodyPr vert="horz" wrap="square" lIns="0" tIns="95250" rIns="0" bIns="0" rtlCol="0">
            <a:spAutoFit/>
          </a:bodyPr>
          <a:lstStyle/>
          <a:p>
            <a:pPr marL="12700">
              <a:lnSpc>
                <a:spcPct val="100000"/>
              </a:lnSpc>
              <a:spcBef>
                <a:spcPts val="750"/>
              </a:spcBef>
            </a:pPr>
            <a:r>
              <a:rPr sz="2000" spc="15" dirty="0">
                <a:solidFill>
                  <a:schemeClr val="bg1"/>
                </a:solidFill>
              </a:rPr>
              <a:t>Завершение</a:t>
            </a:r>
            <a:r>
              <a:rPr sz="2000" spc="-200" dirty="0">
                <a:solidFill>
                  <a:schemeClr val="bg1"/>
                </a:solidFill>
              </a:rPr>
              <a:t> </a:t>
            </a:r>
            <a:r>
              <a:rPr sz="2000" spc="20" dirty="0">
                <a:solidFill>
                  <a:schemeClr val="bg1"/>
                </a:solidFill>
              </a:rPr>
              <a:t>экзамена</a:t>
            </a:r>
            <a:r>
              <a:rPr sz="2000" spc="-240" dirty="0">
                <a:solidFill>
                  <a:schemeClr val="bg1"/>
                </a:solidFill>
              </a:rPr>
              <a:t> </a:t>
            </a:r>
            <a:r>
              <a:rPr sz="2000" spc="10" dirty="0">
                <a:solidFill>
                  <a:schemeClr val="bg1"/>
                </a:solidFill>
              </a:rPr>
              <a:t>в</a:t>
            </a:r>
            <a:r>
              <a:rPr sz="2000" spc="-20" dirty="0">
                <a:solidFill>
                  <a:schemeClr val="bg1"/>
                </a:solidFill>
              </a:rPr>
              <a:t> </a:t>
            </a:r>
            <a:r>
              <a:rPr sz="2000" spc="-15" dirty="0">
                <a:solidFill>
                  <a:schemeClr val="bg1"/>
                </a:solidFill>
              </a:rPr>
              <a:t>аудитории</a:t>
            </a:r>
            <a:r>
              <a:rPr sz="2000" spc="-170" dirty="0">
                <a:solidFill>
                  <a:schemeClr val="bg1"/>
                </a:solidFill>
              </a:rPr>
              <a:t> </a:t>
            </a:r>
            <a:r>
              <a:rPr sz="2000" spc="20" dirty="0">
                <a:solidFill>
                  <a:schemeClr val="bg1"/>
                </a:solidFill>
              </a:rPr>
              <a:t>ППЭ</a:t>
            </a:r>
            <a:endParaRPr sz="2000" dirty="0">
              <a:solidFill>
                <a:schemeClr val="bg1"/>
              </a:solidFill>
            </a:endParaRPr>
          </a:p>
          <a:p>
            <a:pPr marL="1074420" marR="732790" indent="142875">
              <a:lnSpc>
                <a:spcPct val="103000"/>
              </a:lnSpc>
              <a:spcBef>
                <a:spcPts val="465"/>
              </a:spcBef>
            </a:pPr>
            <a:r>
              <a:rPr sz="1550" dirty="0">
                <a:solidFill>
                  <a:schemeClr val="bg1"/>
                </a:solidFill>
              </a:rPr>
              <a:t>время</a:t>
            </a:r>
            <a:r>
              <a:rPr sz="1550" spc="90" dirty="0">
                <a:solidFill>
                  <a:schemeClr val="bg1"/>
                </a:solidFill>
              </a:rPr>
              <a:t> </a:t>
            </a:r>
            <a:r>
              <a:rPr sz="1550" spc="20" dirty="0">
                <a:solidFill>
                  <a:schemeClr val="bg1"/>
                </a:solidFill>
              </a:rPr>
              <a:t>окончания </a:t>
            </a:r>
            <a:r>
              <a:rPr sz="1550" spc="10" dirty="0">
                <a:solidFill>
                  <a:schemeClr val="bg1"/>
                </a:solidFill>
              </a:rPr>
              <a:t>экзамена </a:t>
            </a:r>
            <a:r>
              <a:rPr sz="1550" spc="15" dirty="0">
                <a:solidFill>
                  <a:schemeClr val="bg1"/>
                </a:solidFill>
              </a:rPr>
              <a:t> </a:t>
            </a:r>
            <a:r>
              <a:rPr sz="1550" spc="-5" dirty="0">
                <a:solidFill>
                  <a:schemeClr val="bg1"/>
                </a:solidFill>
              </a:rPr>
              <a:t>фиксируется</a:t>
            </a:r>
            <a:r>
              <a:rPr sz="1550" spc="229" dirty="0">
                <a:solidFill>
                  <a:schemeClr val="bg1"/>
                </a:solidFill>
              </a:rPr>
              <a:t> </a:t>
            </a:r>
            <a:r>
              <a:rPr sz="1550" dirty="0">
                <a:solidFill>
                  <a:schemeClr val="bg1"/>
                </a:solidFill>
              </a:rPr>
              <a:t>организатором</a:t>
            </a:r>
            <a:r>
              <a:rPr sz="1550" spc="165" dirty="0">
                <a:solidFill>
                  <a:schemeClr val="bg1"/>
                </a:solidFill>
              </a:rPr>
              <a:t> </a:t>
            </a:r>
            <a:r>
              <a:rPr sz="1550" spc="10" dirty="0">
                <a:solidFill>
                  <a:schemeClr val="bg1"/>
                </a:solidFill>
              </a:rPr>
              <a:t>в </a:t>
            </a:r>
            <a:r>
              <a:rPr sz="1550" spc="-375" dirty="0">
                <a:solidFill>
                  <a:schemeClr val="bg1"/>
                </a:solidFill>
              </a:rPr>
              <a:t> </a:t>
            </a:r>
            <a:r>
              <a:rPr sz="1550" spc="-20" dirty="0">
                <a:solidFill>
                  <a:schemeClr val="bg1"/>
                </a:solidFill>
              </a:rPr>
              <a:t>аудитории</a:t>
            </a:r>
            <a:r>
              <a:rPr sz="1550" spc="185" dirty="0">
                <a:solidFill>
                  <a:schemeClr val="bg1"/>
                </a:solidFill>
              </a:rPr>
              <a:t> </a:t>
            </a:r>
            <a:r>
              <a:rPr sz="1550" spc="10" dirty="0">
                <a:solidFill>
                  <a:schemeClr val="bg1"/>
                </a:solidFill>
              </a:rPr>
              <a:t>в</a:t>
            </a:r>
            <a:r>
              <a:rPr sz="1550" spc="25" dirty="0">
                <a:solidFill>
                  <a:schemeClr val="bg1"/>
                </a:solidFill>
              </a:rPr>
              <a:t> </a:t>
            </a:r>
            <a:r>
              <a:rPr sz="1550" spc="10" dirty="0">
                <a:solidFill>
                  <a:schemeClr val="bg1"/>
                </a:solidFill>
              </a:rPr>
              <a:t>форме</a:t>
            </a:r>
            <a:r>
              <a:rPr sz="1550" spc="30" dirty="0">
                <a:solidFill>
                  <a:schemeClr val="bg1"/>
                </a:solidFill>
              </a:rPr>
              <a:t> </a:t>
            </a:r>
            <a:r>
              <a:rPr sz="1550" spc="20" dirty="0">
                <a:solidFill>
                  <a:schemeClr val="bg1"/>
                </a:solidFill>
              </a:rPr>
              <a:t>ППЭ-05-02</a:t>
            </a:r>
            <a:endParaRPr sz="1550" dirty="0">
              <a:solidFill>
                <a:schemeClr val="bg1"/>
              </a:solidFill>
            </a:endParaRPr>
          </a:p>
        </p:txBody>
      </p:sp>
      <p:grpSp>
        <p:nvGrpSpPr>
          <p:cNvPr id="8" name="object 8"/>
          <p:cNvGrpSpPr/>
          <p:nvPr/>
        </p:nvGrpSpPr>
        <p:grpSpPr>
          <a:xfrm>
            <a:off x="7581645" y="3676396"/>
            <a:ext cx="1477010" cy="1391285"/>
            <a:chOff x="7581645" y="3676396"/>
            <a:chExt cx="1477010" cy="1391285"/>
          </a:xfrm>
        </p:grpSpPr>
        <p:sp>
          <p:nvSpPr>
            <p:cNvPr id="9" name="object 9"/>
            <p:cNvSpPr/>
            <p:nvPr/>
          </p:nvSpPr>
          <p:spPr>
            <a:xfrm>
              <a:off x="7586725" y="3681476"/>
              <a:ext cx="1466850" cy="1381125"/>
            </a:xfrm>
            <a:custGeom>
              <a:avLst/>
              <a:gdLst/>
              <a:ahLst/>
              <a:cxnLst/>
              <a:rect l="l" t="t" r="r" b="b"/>
              <a:pathLst>
                <a:path w="1466850" h="1381125">
                  <a:moveTo>
                    <a:pt x="1236599" y="0"/>
                  </a:moveTo>
                  <a:lnTo>
                    <a:pt x="230124" y="0"/>
                  </a:lnTo>
                  <a:lnTo>
                    <a:pt x="183736" y="4673"/>
                  </a:lnTo>
                  <a:lnTo>
                    <a:pt x="140535" y="18079"/>
                  </a:lnTo>
                  <a:lnTo>
                    <a:pt x="101444" y="39292"/>
                  </a:lnTo>
                  <a:lnTo>
                    <a:pt x="67389" y="67389"/>
                  </a:lnTo>
                  <a:lnTo>
                    <a:pt x="39292" y="101444"/>
                  </a:lnTo>
                  <a:lnTo>
                    <a:pt x="18079" y="140535"/>
                  </a:lnTo>
                  <a:lnTo>
                    <a:pt x="4673" y="183736"/>
                  </a:lnTo>
                  <a:lnTo>
                    <a:pt x="0" y="230124"/>
                  </a:lnTo>
                  <a:lnTo>
                    <a:pt x="0" y="1150874"/>
                  </a:lnTo>
                  <a:lnTo>
                    <a:pt x="4673" y="1197266"/>
                  </a:lnTo>
                  <a:lnTo>
                    <a:pt x="18079" y="1240482"/>
                  </a:lnTo>
                  <a:lnTo>
                    <a:pt x="39292" y="1279593"/>
                  </a:lnTo>
                  <a:lnTo>
                    <a:pt x="67389" y="1313672"/>
                  </a:lnTo>
                  <a:lnTo>
                    <a:pt x="101444" y="1341791"/>
                  </a:lnTo>
                  <a:lnTo>
                    <a:pt x="140535" y="1363025"/>
                  </a:lnTo>
                  <a:lnTo>
                    <a:pt x="183736" y="1376445"/>
                  </a:lnTo>
                  <a:lnTo>
                    <a:pt x="230124" y="1381125"/>
                  </a:lnTo>
                  <a:lnTo>
                    <a:pt x="1236599" y="1381125"/>
                  </a:lnTo>
                  <a:lnTo>
                    <a:pt x="1282991" y="1376445"/>
                  </a:lnTo>
                  <a:lnTo>
                    <a:pt x="1326207" y="1363025"/>
                  </a:lnTo>
                  <a:lnTo>
                    <a:pt x="1365318" y="1341791"/>
                  </a:lnTo>
                  <a:lnTo>
                    <a:pt x="1399397" y="1313672"/>
                  </a:lnTo>
                  <a:lnTo>
                    <a:pt x="1427516" y="1279593"/>
                  </a:lnTo>
                  <a:lnTo>
                    <a:pt x="1448750" y="1240482"/>
                  </a:lnTo>
                  <a:lnTo>
                    <a:pt x="1462170" y="1197266"/>
                  </a:lnTo>
                  <a:lnTo>
                    <a:pt x="1466850" y="1150874"/>
                  </a:lnTo>
                  <a:lnTo>
                    <a:pt x="1466850" y="230124"/>
                  </a:lnTo>
                  <a:lnTo>
                    <a:pt x="1462170" y="183736"/>
                  </a:lnTo>
                  <a:lnTo>
                    <a:pt x="1448750" y="140535"/>
                  </a:lnTo>
                  <a:lnTo>
                    <a:pt x="1427516" y="101444"/>
                  </a:lnTo>
                  <a:lnTo>
                    <a:pt x="1399397" y="67389"/>
                  </a:lnTo>
                  <a:lnTo>
                    <a:pt x="1365318" y="39292"/>
                  </a:lnTo>
                  <a:lnTo>
                    <a:pt x="1326207" y="18079"/>
                  </a:lnTo>
                  <a:lnTo>
                    <a:pt x="1282991" y="4673"/>
                  </a:lnTo>
                  <a:lnTo>
                    <a:pt x="1236599" y="0"/>
                  </a:lnTo>
                  <a:close/>
                </a:path>
              </a:pathLst>
            </a:custGeom>
            <a:solidFill>
              <a:srgbClr val="5B9BD4"/>
            </a:solidFill>
          </p:spPr>
          <p:txBody>
            <a:bodyPr wrap="square" lIns="0" tIns="0" rIns="0" bIns="0" rtlCol="0"/>
            <a:lstStyle/>
            <a:p>
              <a:endParaRPr/>
            </a:p>
          </p:txBody>
        </p:sp>
        <p:sp>
          <p:nvSpPr>
            <p:cNvPr id="10" name="object 10"/>
            <p:cNvSpPr/>
            <p:nvPr/>
          </p:nvSpPr>
          <p:spPr>
            <a:xfrm>
              <a:off x="7586725" y="3681476"/>
              <a:ext cx="1466850" cy="1381125"/>
            </a:xfrm>
            <a:custGeom>
              <a:avLst/>
              <a:gdLst/>
              <a:ahLst/>
              <a:cxnLst/>
              <a:rect l="l" t="t" r="r" b="b"/>
              <a:pathLst>
                <a:path w="1466850" h="1381125">
                  <a:moveTo>
                    <a:pt x="0" y="230124"/>
                  </a:moveTo>
                  <a:lnTo>
                    <a:pt x="4673" y="183736"/>
                  </a:lnTo>
                  <a:lnTo>
                    <a:pt x="18079" y="140535"/>
                  </a:lnTo>
                  <a:lnTo>
                    <a:pt x="39292" y="101444"/>
                  </a:lnTo>
                  <a:lnTo>
                    <a:pt x="67389" y="67389"/>
                  </a:lnTo>
                  <a:lnTo>
                    <a:pt x="101444" y="39292"/>
                  </a:lnTo>
                  <a:lnTo>
                    <a:pt x="140535" y="18079"/>
                  </a:lnTo>
                  <a:lnTo>
                    <a:pt x="183736" y="4673"/>
                  </a:lnTo>
                  <a:lnTo>
                    <a:pt x="230124" y="0"/>
                  </a:lnTo>
                  <a:lnTo>
                    <a:pt x="1236599" y="0"/>
                  </a:lnTo>
                  <a:lnTo>
                    <a:pt x="1282991" y="4673"/>
                  </a:lnTo>
                  <a:lnTo>
                    <a:pt x="1326207" y="18079"/>
                  </a:lnTo>
                  <a:lnTo>
                    <a:pt x="1365318" y="39292"/>
                  </a:lnTo>
                  <a:lnTo>
                    <a:pt x="1399397" y="67389"/>
                  </a:lnTo>
                  <a:lnTo>
                    <a:pt x="1427516" y="101444"/>
                  </a:lnTo>
                  <a:lnTo>
                    <a:pt x="1448750" y="140535"/>
                  </a:lnTo>
                  <a:lnTo>
                    <a:pt x="1462170" y="183736"/>
                  </a:lnTo>
                  <a:lnTo>
                    <a:pt x="1466850" y="230124"/>
                  </a:lnTo>
                  <a:lnTo>
                    <a:pt x="1466850" y="1150874"/>
                  </a:lnTo>
                  <a:lnTo>
                    <a:pt x="1462170" y="1197266"/>
                  </a:lnTo>
                  <a:lnTo>
                    <a:pt x="1448750" y="1240482"/>
                  </a:lnTo>
                  <a:lnTo>
                    <a:pt x="1427516" y="1279593"/>
                  </a:lnTo>
                  <a:lnTo>
                    <a:pt x="1399397" y="1313672"/>
                  </a:lnTo>
                  <a:lnTo>
                    <a:pt x="1365318" y="1341791"/>
                  </a:lnTo>
                  <a:lnTo>
                    <a:pt x="1326207" y="1363025"/>
                  </a:lnTo>
                  <a:lnTo>
                    <a:pt x="1282991" y="1376445"/>
                  </a:lnTo>
                  <a:lnTo>
                    <a:pt x="1236599" y="1381125"/>
                  </a:lnTo>
                  <a:lnTo>
                    <a:pt x="230124" y="1381125"/>
                  </a:lnTo>
                  <a:lnTo>
                    <a:pt x="183736" y="1376445"/>
                  </a:lnTo>
                  <a:lnTo>
                    <a:pt x="140535" y="1363025"/>
                  </a:lnTo>
                  <a:lnTo>
                    <a:pt x="101444" y="1341791"/>
                  </a:lnTo>
                  <a:lnTo>
                    <a:pt x="67389" y="1313672"/>
                  </a:lnTo>
                  <a:lnTo>
                    <a:pt x="39292" y="1279593"/>
                  </a:lnTo>
                  <a:lnTo>
                    <a:pt x="18079" y="1240482"/>
                  </a:lnTo>
                  <a:lnTo>
                    <a:pt x="4673" y="1197266"/>
                  </a:lnTo>
                  <a:lnTo>
                    <a:pt x="0" y="1150874"/>
                  </a:lnTo>
                  <a:lnTo>
                    <a:pt x="0" y="230124"/>
                  </a:lnTo>
                  <a:close/>
                </a:path>
              </a:pathLst>
            </a:custGeom>
            <a:ln w="9534">
              <a:solidFill>
                <a:srgbClr val="41709C"/>
              </a:solidFill>
            </a:ln>
          </p:spPr>
          <p:txBody>
            <a:bodyPr wrap="square" lIns="0" tIns="0" rIns="0" bIns="0" rtlCol="0"/>
            <a:lstStyle/>
            <a:p>
              <a:endParaRPr/>
            </a:p>
          </p:txBody>
        </p:sp>
      </p:grpSp>
      <p:sp>
        <p:nvSpPr>
          <p:cNvPr id="11" name="object 11"/>
          <p:cNvSpPr txBox="1"/>
          <p:nvPr/>
        </p:nvSpPr>
        <p:spPr>
          <a:xfrm>
            <a:off x="7709281" y="3873436"/>
            <a:ext cx="1228725" cy="991235"/>
          </a:xfrm>
          <a:prstGeom prst="rect">
            <a:avLst/>
          </a:prstGeom>
        </p:spPr>
        <p:txBody>
          <a:bodyPr vert="horz" wrap="square" lIns="0" tIns="8890" rIns="0" bIns="0" rtlCol="0">
            <a:spAutoFit/>
          </a:bodyPr>
          <a:lstStyle/>
          <a:p>
            <a:pPr marL="41275" marR="5080" indent="-28575" algn="just">
              <a:lnSpc>
                <a:spcPct val="103000"/>
              </a:lnSpc>
              <a:spcBef>
                <a:spcPts val="70"/>
              </a:spcBef>
            </a:pPr>
            <a:r>
              <a:rPr sz="1550" b="1" dirty="0">
                <a:solidFill>
                  <a:srgbClr val="FFFFFF"/>
                </a:solidFill>
                <a:latin typeface="Times New Roman"/>
                <a:cs typeface="Times New Roman"/>
              </a:rPr>
              <a:t>З</a:t>
            </a:r>
            <a:r>
              <a:rPr sz="1550" b="1" spc="40" dirty="0">
                <a:solidFill>
                  <a:srgbClr val="FFFFFF"/>
                </a:solidFill>
                <a:latin typeface="Times New Roman"/>
                <a:cs typeface="Times New Roman"/>
              </a:rPr>
              <a:t>а</a:t>
            </a:r>
            <a:r>
              <a:rPr sz="1550" b="1" spc="5" dirty="0">
                <a:solidFill>
                  <a:srgbClr val="FFFFFF"/>
                </a:solidFill>
                <a:latin typeface="Times New Roman"/>
                <a:cs typeface="Times New Roman"/>
              </a:rPr>
              <a:t>п</a:t>
            </a:r>
            <a:r>
              <a:rPr sz="1550" b="1" spc="40" dirty="0">
                <a:solidFill>
                  <a:srgbClr val="FFFFFF"/>
                </a:solidFill>
                <a:latin typeface="Times New Roman"/>
                <a:cs typeface="Times New Roman"/>
              </a:rPr>
              <a:t>о</a:t>
            </a:r>
            <a:r>
              <a:rPr sz="1550" b="1" spc="25" dirty="0">
                <a:solidFill>
                  <a:srgbClr val="FFFFFF"/>
                </a:solidFill>
                <a:latin typeface="Times New Roman"/>
                <a:cs typeface="Times New Roman"/>
              </a:rPr>
              <a:t>л</a:t>
            </a:r>
            <a:r>
              <a:rPr sz="1550" b="1" spc="5" dirty="0">
                <a:solidFill>
                  <a:srgbClr val="FFFFFF"/>
                </a:solidFill>
                <a:latin typeface="Times New Roman"/>
                <a:cs typeface="Times New Roman"/>
              </a:rPr>
              <a:t>н</a:t>
            </a:r>
            <a:r>
              <a:rPr sz="1550" b="1" spc="-20" dirty="0">
                <a:solidFill>
                  <a:srgbClr val="FFFFFF"/>
                </a:solidFill>
                <a:latin typeface="Times New Roman"/>
                <a:cs typeface="Times New Roman"/>
              </a:rPr>
              <a:t>я</a:t>
            </a:r>
            <a:r>
              <a:rPr sz="1550" b="1" spc="15" dirty="0">
                <a:solidFill>
                  <a:srgbClr val="FFFFFF"/>
                </a:solidFill>
                <a:latin typeface="Times New Roman"/>
                <a:cs typeface="Times New Roman"/>
              </a:rPr>
              <a:t>ю</a:t>
            </a:r>
            <a:r>
              <a:rPr sz="1550" b="1" spc="-90" dirty="0">
                <a:solidFill>
                  <a:srgbClr val="FFFFFF"/>
                </a:solidFill>
                <a:latin typeface="Times New Roman"/>
                <a:cs typeface="Times New Roman"/>
              </a:rPr>
              <a:t>т</a:t>
            </a:r>
            <a:r>
              <a:rPr sz="1550" b="1" spc="55" dirty="0">
                <a:solidFill>
                  <a:srgbClr val="FFFFFF"/>
                </a:solidFill>
                <a:latin typeface="Times New Roman"/>
                <a:cs typeface="Times New Roman"/>
              </a:rPr>
              <a:t>с</a:t>
            </a:r>
            <a:r>
              <a:rPr sz="1550" b="1" spc="5" dirty="0">
                <a:solidFill>
                  <a:srgbClr val="FFFFFF"/>
                </a:solidFill>
                <a:latin typeface="Times New Roman"/>
                <a:cs typeface="Times New Roman"/>
              </a:rPr>
              <a:t>я  </a:t>
            </a:r>
            <a:r>
              <a:rPr sz="1550" b="1" spc="20" dirty="0">
                <a:solidFill>
                  <a:srgbClr val="FFFFFF"/>
                </a:solidFill>
                <a:latin typeface="Times New Roman"/>
                <a:cs typeface="Times New Roman"/>
              </a:rPr>
              <a:t>поля </a:t>
            </a:r>
            <a:r>
              <a:rPr sz="1550" b="1" spc="10" dirty="0">
                <a:solidFill>
                  <a:srgbClr val="FFFFFF"/>
                </a:solidFill>
                <a:latin typeface="Times New Roman"/>
                <a:cs typeface="Times New Roman"/>
              </a:rPr>
              <a:t>формы </a:t>
            </a:r>
            <a:r>
              <a:rPr sz="1550" b="1" spc="-375" dirty="0">
                <a:solidFill>
                  <a:srgbClr val="FFFFFF"/>
                </a:solidFill>
                <a:latin typeface="Times New Roman"/>
                <a:cs typeface="Times New Roman"/>
              </a:rPr>
              <a:t> </a:t>
            </a:r>
            <a:r>
              <a:rPr sz="1550" b="1" spc="20" dirty="0">
                <a:solidFill>
                  <a:srgbClr val="FFFFFF"/>
                </a:solidFill>
                <a:latin typeface="Times New Roman"/>
                <a:cs typeface="Times New Roman"/>
              </a:rPr>
              <a:t>ППЭ-05-02</a:t>
            </a:r>
            <a:endParaRPr sz="1550">
              <a:latin typeface="Times New Roman"/>
              <a:cs typeface="Times New Roman"/>
            </a:endParaRPr>
          </a:p>
          <a:p>
            <a:pPr marL="222250">
              <a:lnSpc>
                <a:spcPct val="100000"/>
              </a:lnSpc>
              <a:spcBef>
                <a:spcPts val="15"/>
              </a:spcBef>
            </a:pPr>
            <a:r>
              <a:rPr sz="1550" b="1" spc="10" dirty="0">
                <a:solidFill>
                  <a:srgbClr val="FFFFFF"/>
                </a:solidFill>
                <a:latin typeface="Times New Roman"/>
                <a:cs typeface="Times New Roman"/>
              </a:rPr>
              <a:t>с</a:t>
            </a:r>
            <a:r>
              <a:rPr sz="1550" b="1" spc="15" dirty="0">
                <a:solidFill>
                  <a:srgbClr val="FFFFFF"/>
                </a:solidFill>
                <a:latin typeface="Times New Roman"/>
                <a:cs typeface="Times New Roman"/>
              </a:rPr>
              <a:t> </a:t>
            </a:r>
            <a:r>
              <a:rPr sz="1550" b="1" spc="10" dirty="0">
                <a:solidFill>
                  <a:srgbClr val="FFFFFF"/>
                </a:solidFill>
                <a:latin typeface="Times New Roman"/>
                <a:cs typeface="Times New Roman"/>
              </a:rPr>
              <a:t>6</a:t>
            </a:r>
            <a:r>
              <a:rPr sz="1550" b="1" dirty="0">
                <a:solidFill>
                  <a:srgbClr val="FFFFFF"/>
                </a:solidFill>
                <a:latin typeface="Times New Roman"/>
                <a:cs typeface="Times New Roman"/>
              </a:rPr>
              <a:t> </a:t>
            </a:r>
            <a:r>
              <a:rPr sz="1550" b="1" spc="5" dirty="0">
                <a:solidFill>
                  <a:srgbClr val="FFFFFF"/>
                </a:solidFill>
                <a:latin typeface="Times New Roman"/>
                <a:cs typeface="Times New Roman"/>
              </a:rPr>
              <a:t>по </a:t>
            </a:r>
            <a:r>
              <a:rPr sz="1550" b="1" spc="25" dirty="0">
                <a:solidFill>
                  <a:srgbClr val="FFFFFF"/>
                </a:solidFill>
                <a:latin typeface="Times New Roman"/>
                <a:cs typeface="Times New Roman"/>
              </a:rPr>
              <a:t>19</a:t>
            </a:r>
            <a:endParaRPr sz="1550">
              <a:latin typeface="Times New Roman"/>
              <a:cs typeface="Times New Roman"/>
            </a:endParaRPr>
          </a:p>
        </p:txBody>
      </p:sp>
      <p:sp>
        <p:nvSpPr>
          <p:cNvPr id="12" name="object 12"/>
          <p:cNvSpPr/>
          <p:nvPr/>
        </p:nvSpPr>
        <p:spPr>
          <a:xfrm>
            <a:off x="242887" y="1328737"/>
            <a:ext cx="7296150" cy="4352925"/>
          </a:xfrm>
          <a:custGeom>
            <a:avLst/>
            <a:gdLst/>
            <a:ahLst/>
            <a:cxnLst/>
            <a:rect l="l" t="t" r="r" b="b"/>
            <a:pathLst>
              <a:path w="7296150" h="4352925">
                <a:moveTo>
                  <a:pt x="0" y="4352925"/>
                </a:moveTo>
                <a:lnTo>
                  <a:pt x="7296150" y="4352925"/>
                </a:lnTo>
                <a:lnTo>
                  <a:pt x="7296150" y="0"/>
                </a:lnTo>
                <a:lnTo>
                  <a:pt x="0" y="0"/>
                </a:lnTo>
                <a:lnTo>
                  <a:pt x="0" y="4352925"/>
                </a:lnTo>
                <a:close/>
              </a:path>
            </a:pathLst>
          </a:custGeom>
          <a:ln w="9534">
            <a:solidFill>
              <a:srgbClr val="000000"/>
            </a:solidFill>
          </a:ln>
        </p:spPr>
        <p:txBody>
          <a:bodyPr wrap="square" lIns="0" tIns="0" rIns="0" bIns="0" rtlCol="0"/>
          <a:lstStyle/>
          <a:p>
            <a:endParaRPr/>
          </a:p>
        </p:txBody>
      </p:sp>
      <p:grpSp>
        <p:nvGrpSpPr>
          <p:cNvPr id="13" name="object 13"/>
          <p:cNvGrpSpPr/>
          <p:nvPr/>
        </p:nvGrpSpPr>
        <p:grpSpPr>
          <a:xfrm>
            <a:off x="247650" y="1333500"/>
            <a:ext cx="7543800" cy="4343400"/>
            <a:chOff x="247650" y="1333500"/>
            <a:chExt cx="7543800" cy="4343400"/>
          </a:xfrm>
        </p:grpSpPr>
        <p:pic>
          <p:nvPicPr>
            <p:cNvPr id="14" name="object 14"/>
            <p:cNvPicPr/>
            <p:nvPr/>
          </p:nvPicPr>
          <p:blipFill>
            <a:blip r:embed="rId3" cstate="print"/>
            <a:stretch>
              <a:fillRect/>
            </a:stretch>
          </p:blipFill>
          <p:spPr>
            <a:xfrm>
              <a:off x="247650" y="1333500"/>
              <a:ext cx="7286625" cy="4343400"/>
            </a:xfrm>
            <a:prstGeom prst="rect">
              <a:avLst/>
            </a:prstGeom>
          </p:spPr>
        </p:pic>
        <p:sp>
          <p:nvSpPr>
            <p:cNvPr id="15" name="object 15"/>
            <p:cNvSpPr/>
            <p:nvPr/>
          </p:nvSpPr>
          <p:spPr>
            <a:xfrm>
              <a:off x="4800472" y="3981080"/>
              <a:ext cx="2990850" cy="963294"/>
            </a:xfrm>
            <a:custGeom>
              <a:avLst/>
              <a:gdLst/>
              <a:ahLst/>
              <a:cxnLst/>
              <a:rect l="l" t="t" r="r" b="b"/>
              <a:pathLst>
                <a:path w="2990850" h="963295">
                  <a:moveTo>
                    <a:pt x="109094" y="51663"/>
                  </a:moveTo>
                  <a:lnTo>
                    <a:pt x="72390" y="60386"/>
                  </a:lnTo>
                  <a:lnTo>
                    <a:pt x="98198" y="88196"/>
                  </a:lnTo>
                  <a:lnTo>
                    <a:pt x="2979801" y="962902"/>
                  </a:lnTo>
                  <a:lnTo>
                    <a:pt x="2990850" y="926453"/>
                  </a:lnTo>
                  <a:lnTo>
                    <a:pt x="109094" y="51663"/>
                  </a:lnTo>
                  <a:close/>
                </a:path>
                <a:path w="2990850" h="963295">
                  <a:moveTo>
                    <a:pt x="168120" y="0"/>
                  </a:moveTo>
                  <a:lnTo>
                    <a:pt x="160527" y="242"/>
                  </a:lnTo>
                  <a:lnTo>
                    <a:pt x="0" y="38469"/>
                  </a:lnTo>
                  <a:lnTo>
                    <a:pt x="112267" y="159373"/>
                  </a:lnTo>
                  <a:lnTo>
                    <a:pt x="118385" y="163800"/>
                  </a:lnTo>
                  <a:lnTo>
                    <a:pt x="125491" y="165453"/>
                  </a:lnTo>
                  <a:lnTo>
                    <a:pt x="132716" y="164320"/>
                  </a:lnTo>
                  <a:lnTo>
                    <a:pt x="98198" y="88196"/>
                  </a:lnTo>
                  <a:lnTo>
                    <a:pt x="30606" y="67679"/>
                  </a:lnTo>
                  <a:lnTo>
                    <a:pt x="41782" y="31230"/>
                  </a:lnTo>
                  <a:lnTo>
                    <a:pt x="178946" y="31230"/>
                  </a:lnTo>
                  <a:lnTo>
                    <a:pt x="181181" y="28801"/>
                  </a:lnTo>
                  <a:lnTo>
                    <a:pt x="183759" y="21984"/>
                  </a:lnTo>
                  <a:lnTo>
                    <a:pt x="183514" y="14466"/>
                  </a:lnTo>
                  <a:lnTo>
                    <a:pt x="180351" y="7564"/>
                  </a:lnTo>
                  <a:lnTo>
                    <a:pt x="174974" y="2591"/>
                  </a:lnTo>
                  <a:lnTo>
                    <a:pt x="168120" y="0"/>
                  </a:lnTo>
                  <a:close/>
                </a:path>
                <a:path w="2990850" h="963295">
                  <a:moveTo>
                    <a:pt x="41782" y="31230"/>
                  </a:moveTo>
                  <a:lnTo>
                    <a:pt x="30606" y="67679"/>
                  </a:lnTo>
                  <a:lnTo>
                    <a:pt x="98198" y="88196"/>
                  </a:lnTo>
                  <a:lnTo>
                    <a:pt x="79393" y="67933"/>
                  </a:lnTo>
                  <a:lnTo>
                    <a:pt x="40639" y="67933"/>
                  </a:lnTo>
                  <a:lnTo>
                    <a:pt x="50164" y="36437"/>
                  </a:lnTo>
                  <a:lnTo>
                    <a:pt x="58936" y="36437"/>
                  </a:lnTo>
                  <a:lnTo>
                    <a:pt x="41782" y="31230"/>
                  </a:lnTo>
                  <a:close/>
                </a:path>
                <a:path w="2990850" h="963295">
                  <a:moveTo>
                    <a:pt x="50164" y="36437"/>
                  </a:moveTo>
                  <a:lnTo>
                    <a:pt x="40639" y="67933"/>
                  </a:lnTo>
                  <a:lnTo>
                    <a:pt x="72390" y="60386"/>
                  </a:lnTo>
                  <a:lnTo>
                    <a:pt x="50164" y="36437"/>
                  </a:lnTo>
                  <a:close/>
                </a:path>
                <a:path w="2990850" h="963295">
                  <a:moveTo>
                    <a:pt x="72390" y="60386"/>
                  </a:moveTo>
                  <a:lnTo>
                    <a:pt x="40639" y="67933"/>
                  </a:lnTo>
                  <a:lnTo>
                    <a:pt x="79393" y="67933"/>
                  </a:lnTo>
                  <a:lnTo>
                    <a:pt x="72390" y="60386"/>
                  </a:lnTo>
                  <a:close/>
                </a:path>
                <a:path w="2990850" h="963295">
                  <a:moveTo>
                    <a:pt x="58936" y="36437"/>
                  </a:moveTo>
                  <a:lnTo>
                    <a:pt x="50164" y="36437"/>
                  </a:lnTo>
                  <a:lnTo>
                    <a:pt x="72390" y="60386"/>
                  </a:lnTo>
                  <a:lnTo>
                    <a:pt x="109094" y="51663"/>
                  </a:lnTo>
                  <a:lnTo>
                    <a:pt x="58936" y="36437"/>
                  </a:lnTo>
                  <a:close/>
                </a:path>
                <a:path w="2990850" h="963295">
                  <a:moveTo>
                    <a:pt x="178946" y="31230"/>
                  </a:moveTo>
                  <a:lnTo>
                    <a:pt x="41782" y="31230"/>
                  </a:lnTo>
                  <a:lnTo>
                    <a:pt x="109094" y="51663"/>
                  </a:lnTo>
                  <a:lnTo>
                    <a:pt x="169417" y="37326"/>
                  </a:lnTo>
                  <a:lnTo>
                    <a:pt x="176246" y="34164"/>
                  </a:lnTo>
                  <a:lnTo>
                    <a:pt x="178946" y="31230"/>
                  </a:lnTo>
                  <a:close/>
                </a:path>
              </a:pathLst>
            </a:custGeom>
            <a:solidFill>
              <a:srgbClr val="C00000"/>
            </a:solidFill>
          </p:spPr>
          <p:txBody>
            <a:bodyPr wrap="square" lIns="0" tIns="0" rIns="0" bIns="0" rtlCol="0"/>
            <a:lstStyle/>
            <a:p>
              <a:endParaRPr/>
            </a:p>
          </p:txBody>
        </p:sp>
        <p:sp>
          <p:nvSpPr>
            <p:cNvPr id="16" name="object 16"/>
            <p:cNvSpPr/>
            <p:nvPr/>
          </p:nvSpPr>
          <p:spPr>
            <a:xfrm>
              <a:off x="5395976" y="2128901"/>
              <a:ext cx="2143125" cy="238125"/>
            </a:xfrm>
            <a:custGeom>
              <a:avLst/>
              <a:gdLst/>
              <a:ahLst/>
              <a:cxnLst/>
              <a:rect l="l" t="t" r="r" b="b"/>
              <a:pathLst>
                <a:path w="2143125" h="238125">
                  <a:moveTo>
                    <a:pt x="0" y="39624"/>
                  </a:moveTo>
                  <a:lnTo>
                    <a:pt x="3101" y="24163"/>
                  </a:lnTo>
                  <a:lnTo>
                    <a:pt x="11572" y="11572"/>
                  </a:lnTo>
                  <a:lnTo>
                    <a:pt x="24163" y="3101"/>
                  </a:lnTo>
                  <a:lnTo>
                    <a:pt x="39624" y="0"/>
                  </a:lnTo>
                  <a:lnTo>
                    <a:pt x="2103374" y="0"/>
                  </a:lnTo>
                  <a:lnTo>
                    <a:pt x="2118854" y="3101"/>
                  </a:lnTo>
                  <a:lnTo>
                    <a:pt x="2131488" y="11572"/>
                  </a:lnTo>
                  <a:lnTo>
                    <a:pt x="2140003" y="24163"/>
                  </a:lnTo>
                  <a:lnTo>
                    <a:pt x="2143125" y="39624"/>
                  </a:lnTo>
                  <a:lnTo>
                    <a:pt x="2143125" y="198374"/>
                  </a:lnTo>
                  <a:lnTo>
                    <a:pt x="2140003" y="213854"/>
                  </a:lnTo>
                  <a:lnTo>
                    <a:pt x="2131488" y="226488"/>
                  </a:lnTo>
                  <a:lnTo>
                    <a:pt x="2118854" y="235003"/>
                  </a:lnTo>
                  <a:lnTo>
                    <a:pt x="2103374" y="238125"/>
                  </a:lnTo>
                  <a:lnTo>
                    <a:pt x="39624" y="238125"/>
                  </a:lnTo>
                  <a:lnTo>
                    <a:pt x="24163" y="235003"/>
                  </a:lnTo>
                  <a:lnTo>
                    <a:pt x="11572" y="226488"/>
                  </a:lnTo>
                  <a:lnTo>
                    <a:pt x="3101" y="213854"/>
                  </a:lnTo>
                  <a:lnTo>
                    <a:pt x="0" y="198374"/>
                  </a:lnTo>
                  <a:lnTo>
                    <a:pt x="0" y="39624"/>
                  </a:lnTo>
                  <a:close/>
                </a:path>
              </a:pathLst>
            </a:custGeom>
            <a:ln w="28575">
              <a:solidFill>
                <a:srgbClr val="FF0000"/>
              </a:solidFill>
            </a:ln>
          </p:spPr>
          <p:txBody>
            <a:bodyPr wrap="square" lIns="0" tIns="0" rIns="0" bIns="0" rtlCol="0"/>
            <a:lstStyle/>
            <a:p>
              <a:endParaRPr/>
            </a:p>
          </p:txBody>
        </p:sp>
      </p:grpSp>
    </p:spTree>
    <p:extLst>
      <p:ext uri="{BB962C8B-B14F-4D97-AF65-F5344CB8AC3E}">
        <p14:creationId xmlns:p14="http://schemas.microsoft.com/office/powerpoint/2010/main" val="1748483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4694919" y="1716197"/>
            <a:ext cx="4032448" cy="4579591"/>
          </a:xfrm>
          <a:prstGeom prst="roundRect">
            <a:avLst/>
          </a:prstGeom>
          <a:ln w="9525"/>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endParaRPr lang="ru-RU" dirty="0"/>
          </a:p>
        </p:txBody>
      </p:sp>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 аудитории</a:t>
            </a:r>
          </a:p>
        </p:txBody>
      </p:sp>
      <p:sp>
        <p:nvSpPr>
          <p:cNvPr id="16" name="Скругленный прямоугольник 15"/>
          <p:cNvSpPr/>
          <p:nvPr/>
        </p:nvSpPr>
        <p:spPr>
          <a:xfrm>
            <a:off x="436306" y="1716197"/>
            <a:ext cx="4032448" cy="457959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Организаторы покидают ППЭ после передачи всех материалов, оформления соответствующего протокола и только по разрешению руководителя </a:t>
            </a:r>
            <a:r>
              <a:rPr lang="ru-RU" sz="2000" dirty="0" smtClean="0">
                <a:latin typeface="Cambria" panose="02040503050406030204" pitchFamily="18" charset="0"/>
              </a:rPr>
              <a:t>ППЭ </a:t>
            </a:r>
            <a:endParaRPr lang="ru-RU" sz="2000" dirty="0">
              <a:latin typeface="Cambria" panose="02040503050406030204" pitchFamily="18" charset="0"/>
            </a:endParaRPr>
          </a:p>
        </p:txBody>
      </p:sp>
      <p:pic>
        <p:nvPicPr>
          <p:cNvPr id="6146"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4910942" y="1650954"/>
            <a:ext cx="3600401" cy="47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305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38302" y="1988840"/>
            <a:ext cx="4320480" cy="38884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качестве организаторов вне аудитории ППЭ привлекаются лица, прошедшие соответствующую подготовку и удовлетворяющие требованиям,  предъявляемым к работникам ППЭ.</a:t>
            </a:r>
          </a:p>
          <a:p>
            <a:pPr algn="ctr"/>
            <a:r>
              <a:rPr lang="ru-RU" sz="2000" dirty="0">
                <a:latin typeface="Cambria" panose="02040503050406030204" pitchFamily="18" charset="0"/>
              </a:rPr>
              <a:t>При проведении ОГЭ по учебному предмету в состав организаторов не входят специалисты по этому учебному </a:t>
            </a:r>
            <a:r>
              <a:rPr lang="ru-RU" sz="2000" dirty="0" smtClean="0">
                <a:latin typeface="Cambria" panose="02040503050406030204" pitchFamily="18" charset="0"/>
              </a:rPr>
              <a:t>предмету </a:t>
            </a:r>
            <a:endParaRPr lang="ru-RU" sz="2000" dirty="0">
              <a:latin typeface="Cambria" panose="02040503050406030204" pitchFamily="18" charset="0"/>
            </a:endParaRPr>
          </a:p>
        </p:txBody>
      </p:sp>
      <p:pic>
        <p:nvPicPr>
          <p:cNvPr id="1026" name="Picture 2" descr="http://picsfab.com/download/image/68684/3800x2850_belyij-fon-chelovechki-prezentatsiya.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3452" y="2480726"/>
            <a:ext cx="3801472" cy="2851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611560" y="1628800"/>
            <a:ext cx="7806106" cy="64807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b="1" dirty="0">
                <a:latin typeface="Cambria" panose="02040503050406030204" pitchFamily="18" charset="0"/>
              </a:rPr>
              <a:t>До начала экзамена организатор вне аудитории должен:</a:t>
            </a:r>
          </a:p>
        </p:txBody>
      </p:sp>
      <p:sp>
        <p:nvSpPr>
          <p:cNvPr id="5" name="Скругленный прямоугольник 4"/>
          <p:cNvSpPr/>
          <p:nvPr/>
        </p:nvSpPr>
        <p:spPr>
          <a:xfrm>
            <a:off x="1007602" y="465313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инструкциями, определяющими порядок работы организаторов в </a:t>
            </a:r>
            <a:r>
              <a:rPr lang="ru-RU" sz="2000" dirty="0" smtClean="0">
                <a:latin typeface="Cambria" panose="02040503050406030204" pitchFamily="18" charset="0"/>
              </a:rPr>
              <a:t>аудитории </a:t>
            </a:r>
            <a:endParaRPr lang="ru-RU" sz="2000" dirty="0">
              <a:latin typeface="Cambria" panose="02040503050406030204" pitchFamily="18" charset="0"/>
            </a:endParaRPr>
          </a:p>
        </p:txBody>
      </p:sp>
      <p:sp>
        <p:nvSpPr>
          <p:cNvPr id="8" name="Скругленный прямоугольник 7"/>
          <p:cNvSpPr/>
          <p:nvPr/>
        </p:nvSpPr>
        <p:spPr>
          <a:xfrm>
            <a:off x="993521" y="3501008"/>
            <a:ext cx="7014018" cy="936104"/>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ознакомиться с нормативными правовыми документами, регламентирующими проведение </a:t>
            </a:r>
            <a:r>
              <a:rPr lang="ru-RU" sz="2000" dirty="0" smtClean="0">
                <a:latin typeface="Cambria" panose="02040503050406030204" pitchFamily="18" charset="0"/>
              </a:rPr>
              <a:t>ОГЭ </a:t>
            </a:r>
            <a:endParaRPr lang="ru-RU" sz="2000" dirty="0">
              <a:latin typeface="Cambria" panose="02040503050406030204" pitchFamily="18" charset="0"/>
            </a:endParaRPr>
          </a:p>
        </p:txBody>
      </p:sp>
      <p:sp>
        <p:nvSpPr>
          <p:cNvPr id="9" name="Скругленный прямоугольник 8"/>
          <p:cNvSpPr/>
          <p:nvPr/>
        </p:nvSpPr>
        <p:spPr>
          <a:xfrm>
            <a:off x="989120" y="2492896"/>
            <a:ext cx="7014018" cy="784337"/>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по порядку и процедуре проведения </a:t>
            </a:r>
            <a:r>
              <a:rPr lang="ru-RU" sz="2000" dirty="0" smtClean="0">
                <a:latin typeface="Cambria" panose="02040503050406030204" pitchFamily="18" charset="0"/>
              </a:rPr>
              <a:t>ОГЭ </a:t>
            </a:r>
            <a:endParaRPr lang="ru-RU" sz="2000" dirty="0">
              <a:latin typeface="Cambria" panose="02040503050406030204" pitchFamily="18" charset="0"/>
            </a:endParaRPr>
          </a:p>
        </p:txBody>
      </p:sp>
      <p:pic>
        <p:nvPicPr>
          <p:cNvPr id="2050" name="Picture 2" descr="http://cs622823.vk.me/v622823241/71c3/-LS_lq8KWm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0" b="95323" l="9434" r="89434"/>
                    </a14:imgEffect>
                  </a14:imgLayer>
                </a14:imgProps>
              </a:ext>
              <a:ext uri="{28A0092B-C50C-407E-A947-70E740481C1C}">
                <a14:useLocalDpi xmlns:a14="http://schemas.microsoft.com/office/drawing/2010/main" val="0"/>
              </a:ext>
            </a:extLst>
          </a:blip>
          <a:srcRect/>
          <a:stretch>
            <a:fillRect/>
          </a:stretch>
        </p:blipFill>
        <p:spPr bwMode="auto">
          <a:xfrm>
            <a:off x="7597270" y="2960180"/>
            <a:ext cx="1640791" cy="278005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p:nvSpPr>
        <p:spPr>
          <a:xfrm>
            <a:off x="1007603" y="5733256"/>
            <a:ext cx="7014019" cy="784336"/>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marL="342900" indent="-342900" algn="just">
              <a:buClr>
                <a:srgbClr val="00823B"/>
              </a:buClr>
              <a:buFont typeface="Wingdings" panose="05000000000000000000" pitchFamily="2" charset="2"/>
              <a:buChar char="ü"/>
            </a:pPr>
            <a:r>
              <a:rPr lang="ru-RU" sz="2000" dirty="0">
                <a:latin typeface="Cambria" panose="02040503050406030204" pitchFamily="18" charset="0"/>
              </a:rPr>
              <a:t>пройти инструктаж у руководителя ППЭ по процедуре проведения </a:t>
            </a:r>
            <a:r>
              <a:rPr lang="ru-RU" sz="2000" dirty="0" smtClean="0">
                <a:latin typeface="Cambria" panose="02040503050406030204" pitchFamily="18" charset="0"/>
              </a:rPr>
              <a:t>экзамена </a:t>
            </a:r>
            <a:endParaRPr lang="ru-RU" sz="2000" dirty="0">
              <a:latin typeface="Cambria" panose="02040503050406030204" pitchFamily="18" charset="0"/>
            </a:endParaRPr>
          </a:p>
        </p:txBody>
      </p:sp>
      <p:pic>
        <p:nvPicPr>
          <p:cNvPr id="11" name="Picture 2" descr="http://cs622823.vk.me/v622823241/71c3/-LS_lq8KWm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00" b="95323" l="9434" r="89434"/>
                    </a14:imgEffect>
                  </a14:imgLayer>
                </a14:imgProps>
              </a:ext>
              <a:ext uri="{28A0092B-C50C-407E-A947-70E740481C1C}">
                <a14:useLocalDpi xmlns:a14="http://schemas.microsoft.com/office/drawing/2010/main" val="0"/>
              </a:ext>
            </a:extLst>
          </a:blip>
          <a:srcRect/>
          <a:stretch>
            <a:fillRect/>
          </a:stretch>
        </p:blipFill>
        <p:spPr bwMode="auto">
          <a:xfrm>
            <a:off x="-208837" y="2985991"/>
            <a:ext cx="1640791" cy="2780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48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9" name="Скругленный прямоугольник 8"/>
          <p:cNvSpPr/>
          <p:nvPr/>
        </p:nvSpPr>
        <p:spPr>
          <a:xfrm>
            <a:off x="935596" y="3717032"/>
            <a:ext cx="7128792"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явиться в ППЭ и зарегистрироваться у руководителя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11" name="Прямоугольник с двумя скругленными противолежащими углами 10"/>
          <p:cNvSpPr/>
          <p:nvPr/>
        </p:nvSpPr>
        <p:spPr>
          <a:xfrm>
            <a:off x="2537115" y="2564904"/>
            <a:ext cx="3600400" cy="72008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a:solidFill>
                  <a:schemeClr val="tx1"/>
                </a:solidFill>
                <a:latin typeface="Cambria" panose="02040503050406030204" pitchFamily="18" charset="0"/>
              </a:rPr>
              <a:t>в </a:t>
            </a:r>
            <a:r>
              <a:rPr lang="ru-RU" dirty="0" smtClean="0">
                <a:solidFill>
                  <a:schemeClr val="tx1"/>
                </a:solidFill>
                <a:latin typeface="Cambria" panose="02040503050406030204" pitchFamily="18" charset="0"/>
              </a:rPr>
              <a:t>08.00 </a:t>
            </a:r>
            <a:r>
              <a:rPr lang="ru-RU" dirty="0">
                <a:solidFill>
                  <a:schemeClr val="tx1"/>
                </a:solidFill>
                <a:latin typeface="Cambria" panose="02040503050406030204" pitchFamily="18" charset="0"/>
              </a:rPr>
              <a:t>по местному времени</a:t>
            </a:r>
          </a:p>
        </p:txBody>
      </p:sp>
      <p:sp>
        <p:nvSpPr>
          <p:cNvPr id="10" name="Скругленный прямоугольник 9"/>
          <p:cNvSpPr/>
          <p:nvPr/>
        </p:nvSpPr>
        <p:spPr>
          <a:xfrm>
            <a:off x="467544" y="4869160"/>
            <a:ext cx="8064896"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получить у руководителя ППЭ информацию о назначении организаторов и распределении на места </a:t>
            </a:r>
            <a:r>
              <a:rPr lang="ru-RU" sz="2000" dirty="0" smtClean="0">
                <a:latin typeface="Cambria" panose="02040503050406030204" pitchFamily="18" charset="0"/>
              </a:rPr>
              <a:t>дежурства </a:t>
            </a:r>
            <a:endParaRPr lang="ru-RU" sz="2000" dirty="0">
              <a:latin typeface="Cambria" panose="02040503050406030204" pitchFamily="18" charset="0"/>
            </a:endParaRPr>
          </a:p>
        </p:txBody>
      </p:sp>
    </p:spTree>
    <p:extLst>
      <p:ext uri="{BB962C8B-B14F-4D97-AF65-F5344CB8AC3E}">
        <p14:creationId xmlns:p14="http://schemas.microsoft.com/office/powerpoint/2010/main" val="1106271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67544" y="1628800"/>
            <a:ext cx="8064896" cy="720080"/>
          </a:xfrm>
          <a:prstGeom prst="roundRect">
            <a:avLst/>
          </a:prstGeom>
        </p:spPr>
        <p:style>
          <a:lnRef idx="3">
            <a:schemeClr val="lt1"/>
          </a:lnRef>
          <a:fillRef idx="1">
            <a:schemeClr val="accent1"/>
          </a:fillRef>
          <a:effectRef idx="1">
            <a:schemeClr val="accent1"/>
          </a:effectRef>
          <a:fontRef idx="minor">
            <a:schemeClr val="lt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день проведения экзамена организатор вне аудитории ППЭ должен:</a:t>
            </a:r>
          </a:p>
        </p:txBody>
      </p:sp>
      <p:sp>
        <p:nvSpPr>
          <p:cNvPr id="11" name="Прямоугольник с двумя скругленными противолежащими углами 10"/>
          <p:cNvSpPr/>
          <p:nvPr/>
        </p:nvSpPr>
        <p:spPr>
          <a:xfrm>
            <a:off x="917998" y="2780928"/>
            <a:ext cx="7254402" cy="879960"/>
          </a:xfrm>
          <a:prstGeom prst="round2Diag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000" u="sng" dirty="0">
                <a:solidFill>
                  <a:schemeClr val="tx1"/>
                </a:solidFill>
                <a:latin typeface="Cambria" panose="02040503050406030204" pitchFamily="18" charset="0"/>
              </a:rPr>
              <a:t>Не позднее 09.00 по местному времени</a:t>
            </a:r>
          </a:p>
        </p:txBody>
      </p:sp>
      <p:sp>
        <p:nvSpPr>
          <p:cNvPr id="8" name="Скругленный прямоугольник 7"/>
          <p:cNvSpPr/>
          <p:nvPr/>
        </p:nvSpPr>
        <p:spPr>
          <a:xfrm>
            <a:off x="836750" y="4077072"/>
            <a:ext cx="5040560" cy="20882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buClr>
                <a:srgbClr val="00823B"/>
              </a:buClr>
            </a:pPr>
            <a:r>
              <a:rPr lang="ru-RU" sz="2000" dirty="0">
                <a:latin typeface="Cambria" panose="02040503050406030204" pitchFamily="18" charset="0"/>
              </a:rPr>
              <a:t>Пройти на свое место дежурства и приступить к выполнению своих обязанностей.</a:t>
            </a:r>
          </a:p>
        </p:txBody>
      </p:sp>
      <p:pic>
        <p:nvPicPr>
          <p:cNvPr id="1026" name="Picture 2" descr="C:\Users\Сиротская_А\Desktop\ar136235337449784.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375" b="97000" l="3553" r="95658">
                        <a14:foregroundMark x1="75921" y1="12625" x2="80921" y2="15750"/>
                        <a14:backgroundMark x1="34868" y1="82500" x2="71053" y2="84000"/>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156176" y="3857124"/>
            <a:ext cx="2592288" cy="272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4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35902" y="1576938"/>
            <a:ext cx="8640960" cy="68404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Организатору вне аудитории во время проведения экзамена в ППЭ </a:t>
            </a:r>
            <a:r>
              <a:rPr lang="ru-RU" sz="2000" b="1" dirty="0">
                <a:solidFill>
                  <a:srgbClr val="FF0000"/>
                </a:solidFill>
                <a:effectLst>
                  <a:outerShdw blurRad="38100" dist="38100" dir="2700000" algn="tl">
                    <a:srgbClr val="000000">
                      <a:alpha val="43137"/>
                    </a:srgbClr>
                  </a:outerShdw>
                </a:effectLst>
                <a:latin typeface="Cambria" panose="02040503050406030204" pitchFamily="18" charset="0"/>
              </a:rPr>
              <a:t>запрещается</a:t>
            </a:r>
            <a:r>
              <a:rPr lang="ru-RU" sz="2000" dirty="0">
                <a:solidFill>
                  <a:schemeClr val="tx1"/>
                </a:solidFill>
                <a:latin typeface="Cambria" panose="02040503050406030204" pitchFamily="18" charset="0"/>
              </a:rPr>
              <a:t>:</a:t>
            </a:r>
          </a:p>
        </p:txBody>
      </p:sp>
      <p:sp>
        <p:nvSpPr>
          <p:cNvPr id="9" name="Скругленный прямоугольник 8"/>
          <p:cNvSpPr/>
          <p:nvPr/>
        </p:nvSpPr>
        <p:spPr>
          <a:xfrm>
            <a:off x="235902" y="5567148"/>
            <a:ext cx="8640960" cy="94133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выносить из аудиторий и ППЭ экзаменационные материалы на бумажном или электронном носителях, фотографировать экзаменационные </a:t>
            </a:r>
            <a:r>
              <a:rPr lang="ru-RU" sz="2000" dirty="0" smtClean="0">
                <a:latin typeface="Cambria" panose="02040503050406030204" pitchFamily="18" charset="0"/>
              </a:rPr>
              <a:t>материалы </a:t>
            </a:r>
            <a:endParaRPr lang="ru-RU" sz="2000" dirty="0">
              <a:latin typeface="Cambria" panose="02040503050406030204" pitchFamily="18" charset="0"/>
            </a:endParaRPr>
          </a:p>
        </p:txBody>
      </p:sp>
      <p:sp>
        <p:nvSpPr>
          <p:cNvPr id="10" name="Скругленный прямоугольник 9"/>
          <p:cNvSpPr/>
          <p:nvPr/>
        </p:nvSpPr>
        <p:spPr>
          <a:xfrm>
            <a:off x="235903" y="3960570"/>
            <a:ext cx="8640960" cy="1556662"/>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оказывать содействие обучающимся, выпускникам прошлых лет,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a:t>
            </a:r>
            <a:r>
              <a:rPr lang="ru-RU" sz="2000" dirty="0" smtClean="0">
                <a:latin typeface="Cambria" panose="02040503050406030204" pitchFamily="18" charset="0"/>
              </a:rPr>
              <a:t>информации </a:t>
            </a:r>
            <a:endParaRPr lang="ru-RU" sz="2000" dirty="0">
              <a:latin typeface="Cambria" panose="02040503050406030204" pitchFamily="18" charset="0"/>
            </a:endParaRPr>
          </a:p>
        </p:txBody>
      </p:sp>
      <p:sp>
        <p:nvSpPr>
          <p:cNvPr id="11" name="Скругленный прямоугольник 10"/>
          <p:cNvSpPr/>
          <p:nvPr/>
        </p:nvSpPr>
        <p:spPr>
          <a:xfrm>
            <a:off x="235902" y="2351312"/>
            <a:ext cx="6784370" cy="1556026"/>
          </a:xfrm>
          <a:prstGeom prst="roundRect">
            <a:avLst/>
          </a:prstGeom>
        </p:spPr>
        <p:style>
          <a:lnRef idx="2">
            <a:schemeClr val="accent2"/>
          </a:lnRef>
          <a:fillRef idx="1">
            <a:schemeClr val="lt1"/>
          </a:fillRef>
          <a:effectRef idx="0">
            <a:schemeClr val="accent2"/>
          </a:effectRef>
          <a:fontRef idx="minor">
            <a:schemeClr val="dk1"/>
          </a:fontRef>
        </p:style>
        <p:txBody>
          <a:bodyPr spcFirstLastPara="0" vert="horz" wrap="square" lIns="80718" tIns="80718" rIns="80718" bIns="80718" numCol="1" spcCol="1270" anchor="ctr" anchorCtr="0">
            <a:noAutofit/>
          </a:bodyPr>
          <a:lstStyle/>
          <a:p>
            <a:pPr algn="just"/>
            <a:r>
              <a:rPr lang="ru-RU" sz="2000" dirty="0">
                <a:latin typeface="Cambria" panose="02040503050406030204" pitchFamily="18" charset="0"/>
              </a:rPr>
              <a:t>иметь при себе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 художественную литературу и т.д. </a:t>
            </a:r>
            <a:r>
              <a:rPr lang="ru-RU" sz="2000" dirty="0" smtClean="0">
                <a:latin typeface="Cambria" panose="02040503050406030204" pitchFamily="18" charset="0"/>
              </a:rPr>
              <a:t> </a:t>
            </a:r>
            <a:endParaRPr lang="ru-RU" sz="2000" dirty="0">
              <a:latin typeface="Cambria" panose="02040503050406030204" pitchFamily="18" charset="0"/>
            </a:endParaRPr>
          </a:p>
        </p:txBody>
      </p:sp>
      <p:grpSp>
        <p:nvGrpSpPr>
          <p:cNvPr id="12" name="Группа 11"/>
          <p:cNvGrpSpPr/>
          <p:nvPr/>
        </p:nvGrpSpPr>
        <p:grpSpPr>
          <a:xfrm>
            <a:off x="7164288" y="2324469"/>
            <a:ext cx="1532982" cy="1557920"/>
            <a:chOff x="6394036" y="2205808"/>
            <a:chExt cx="1470088" cy="1375429"/>
          </a:xfrm>
        </p:grpSpPr>
        <p:grpSp>
          <p:nvGrpSpPr>
            <p:cNvPr id="13" name="Группа 12"/>
            <p:cNvGrpSpPr/>
            <p:nvPr/>
          </p:nvGrpSpPr>
          <p:grpSpPr>
            <a:xfrm>
              <a:off x="6394036" y="2205811"/>
              <a:ext cx="721608" cy="683107"/>
              <a:chOff x="8006447" y="4193737"/>
              <a:chExt cx="613788" cy="576218"/>
            </a:xfrm>
          </p:grpSpPr>
          <p:pic>
            <p:nvPicPr>
              <p:cNvPr id="24" name="Picture 4" descr="C:\Users\косатюк_п\Documents\ГИА-11\Обучение специалистов ППЭ\moodle\для moodle\картинки\previe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5839" y1="11813" x2="73286" y2="35989"/>
                            <a14:foregroundMark x1="89598" y1="59615" x2="46809" y2="84066"/>
                          </a14:backgroundRemoval>
                        </a14:imgEffect>
                      </a14:imgLayer>
                    </a14:imgProps>
                  </a:ext>
                  <a:ext uri="{28A0092B-C50C-407E-A947-70E740481C1C}">
                    <a14:useLocalDpi xmlns:a14="http://schemas.microsoft.com/office/drawing/2010/main" val="0"/>
                  </a:ext>
                </a:extLst>
              </a:blip>
              <a:srcRect/>
              <a:stretch>
                <a:fillRect/>
              </a:stretch>
            </p:blipFill>
            <p:spPr bwMode="auto">
              <a:xfrm>
                <a:off x="8029992" y="4255837"/>
                <a:ext cx="590243" cy="478137"/>
              </a:xfrm>
              <a:prstGeom prst="rect">
                <a:avLst/>
              </a:prstGeom>
              <a:noFill/>
              <a:extLst>
                <a:ext uri="{909E8E84-426E-40DD-AFC4-6F175D3DCCD1}">
                  <a14:hiddenFill xmlns:a14="http://schemas.microsoft.com/office/drawing/2010/main">
                    <a:solidFill>
                      <a:srgbClr val="FFFFFF"/>
                    </a:solidFill>
                  </a14:hiddenFill>
                </a:ext>
              </a:extLst>
            </p:spPr>
          </p:pic>
          <p:sp>
            <p:nvSpPr>
              <p:cNvPr id="25" name="Знак запрета 24"/>
              <p:cNvSpPr/>
              <p:nvPr/>
            </p:nvSpPr>
            <p:spPr>
              <a:xfrm>
                <a:off x="8006447" y="4193737"/>
                <a:ext cx="590243" cy="576218"/>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4" name="Группа 13"/>
            <p:cNvGrpSpPr/>
            <p:nvPr/>
          </p:nvGrpSpPr>
          <p:grpSpPr>
            <a:xfrm>
              <a:off x="6402383" y="2848265"/>
              <a:ext cx="750610" cy="732971"/>
              <a:chOff x="8561316" y="4663089"/>
              <a:chExt cx="601279" cy="586322"/>
            </a:xfrm>
          </p:grpSpPr>
          <p:pic>
            <p:nvPicPr>
              <p:cNvPr id="22" name="Picture 6" descr="C:\Users\косатюк_п\Documents\ГИА-11\Обучение специалистов ППЭ\moodle\для moodle\картинки\camera-icon-hi.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8561316" y="466308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23" name="Знак запрета 22"/>
              <p:cNvSpPr/>
              <p:nvPr/>
            </p:nvSpPr>
            <p:spPr>
              <a:xfrm>
                <a:off x="8572352" y="469560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5" name="Группа 14"/>
            <p:cNvGrpSpPr/>
            <p:nvPr/>
          </p:nvGrpSpPr>
          <p:grpSpPr>
            <a:xfrm>
              <a:off x="7152989" y="2907962"/>
              <a:ext cx="711135" cy="673275"/>
              <a:chOff x="6457914" y="4706502"/>
              <a:chExt cx="590243" cy="530606"/>
            </a:xfrm>
          </p:grpSpPr>
          <p:pic>
            <p:nvPicPr>
              <p:cNvPr id="20" name="Picture 5" descr="C:\Users\косатюк_п\Documents\ГИА-11\Обучение специалистов ППЭ\moodle\для moodle\картинки\white-star-vector-4T9ER47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6234" y="4729701"/>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21" name="Знак запрета 20"/>
              <p:cNvSpPr/>
              <p:nvPr/>
            </p:nvSpPr>
            <p:spPr>
              <a:xfrm>
                <a:off x="6457914" y="4706502"/>
                <a:ext cx="590243" cy="530604"/>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17" name="Группа 16"/>
            <p:cNvGrpSpPr/>
            <p:nvPr/>
          </p:nvGrpSpPr>
          <p:grpSpPr>
            <a:xfrm>
              <a:off x="7107197" y="2205808"/>
              <a:ext cx="741340" cy="700812"/>
              <a:chOff x="8705033" y="5021626"/>
              <a:chExt cx="590243" cy="553805"/>
            </a:xfrm>
          </p:grpSpPr>
          <p:pic>
            <p:nvPicPr>
              <p:cNvPr id="26"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backgroundRemoval t="0" b="99349" l="0" r="100000">
                            <a14:foregroundMark x1="18000" y1="74593" x2="19500" y2="83713"/>
                            <a14:foregroundMark x1="17000" y1="85993" x2="17750" y2="66450"/>
                            <a14:foregroundMark x1="25500" y1="76873" x2="25500" y2="7687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8735297" y="5095252"/>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27" name="Знак запрета 26"/>
              <p:cNvSpPr/>
              <p:nvPr/>
            </p:nvSpPr>
            <p:spPr>
              <a:xfrm>
                <a:off x="8705033" y="5021626"/>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619151"/>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4" name="Полилиния 3"/>
          <p:cNvSpPr/>
          <p:nvPr/>
        </p:nvSpPr>
        <p:spPr>
          <a:xfrm>
            <a:off x="587486" y="2422482"/>
            <a:ext cx="7944954" cy="829696"/>
          </a:xfrm>
          <a:custGeom>
            <a:avLst/>
            <a:gdLst>
              <a:gd name="connsiteX0" fmla="*/ 0 w 7944954"/>
              <a:gd name="connsiteY0" fmla="*/ 75019 h 750185"/>
              <a:gd name="connsiteX1" fmla="*/ 75019 w 7944954"/>
              <a:gd name="connsiteY1" fmla="*/ 0 h 750185"/>
              <a:gd name="connsiteX2" fmla="*/ 7869936 w 7944954"/>
              <a:gd name="connsiteY2" fmla="*/ 0 h 750185"/>
              <a:gd name="connsiteX3" fmla="*/ 7944955 w 7944954"/>
              <a:gd name="connsiteY3" fmla="*/ 75019 h 750185"/>
              <a:gd name="connsiteX4" fmla="*/ 7944954 w 7944954"/>
              <a:gd name="connsiteY4" fmla="*/ 675167 h 750185"/>
              <a:gd name="connsiteX5" fmla="*/ 7869935 w 7944954"/>
              <a:gd name="connsiteY5" fmla="*/ 750186 h 750185"/>
              <a:gd name="connsiteX6" fmla="*/ 75019 w 7944954"/>
              <a:gd name="connsiteY6" fmla="*/ 750185 h 750185"/>
              <a:gd name="connsiteX7" fmla="*/ 0 w 7944954"/>
              <a:gd name="connsiteY7" fmla="*/ 675166 h 750185"/>
              <a:gd name="connsiteX8" fmla="*/ 0 w 7944954"/>
              <a:gd name="connsiteY8" fmla="*/ 75019 h 75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750185">
                <a:moveTo>
                  <a:pt x="0" y="75019"/>
                </a:moveTo>
                <a:cubicBezTo>
                  <a:pt x="0" y="33587"/>
                  <a:pt x="33587" y="0"/>
                  <a:pt x="75019" y="0"/>
                </a:cubicBezTo>
                <a:lnTo>
                  <a:pt x="7869936" y="0"/>
                </a:lnTo>
                <a:cubicBezTo>
                  <a:pt x="7911368" y="0"/>
                  <a:pt x="7944955" y="33587"/>
                  <a:pt x="7944955" y="75019"/>
                </a:cubicBezTo>
                <a:cubicBezTo>
                  <a:pt x="7944955" y="275068"/>
                  <a:pt x="7944954" y="475118"/>
                  <a:pt x="7944954" y="675167"/>
                </a:cubicBezTo>
                <a:cubicBezTo>
                  <a:pt x="7944954" y="716599"/>
                  <a:pt x="7911367" y="750186"/>
                  <a:pt x="7869935" y="750186"/>
                </a:cubicBezTo>
                <a:lnTo>
                  <a:pt x="75019" y="750185"/>
                </a:lnTo>
                <a:cubicBezTo>
                  <a:pt x="33587" y="750185"/>
                  <a:pt x="0" y="716598"/>
                  <a:pt x="0" y="675166"/>
                </a:cubicBezTo>
                <a:lnTo>
                  <a:pt x="0" y="75019"/>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обеспечить организацию входа участников ОГЭ в </a:t>
            </a:r>
            <a:r>
              <a:rPr lang="ru-RU" sz="1800" kern="1200" dirty="0" smtClean="0">
                <a:latin typeface="Cambria" panose="02040503050406030204" pitchFamily="18" charset="0"/>
              </a:rPr>
              <a:t>ППЭ </a:t>
            </a:r>
            <a:endParaRPr lang="ru-RU" sz="1800" kern="1200" dirty="0"/>
          </a:p>
        </p:txBody>
      </p:sp>
      <p:sp>
        <p:nvSpPr>
          <p:cNvPr id="21" name="Полилиния 20"/>
          <p:cNvSpPr/>
          <p:nvPr/>
        </p:nvSpPr>
        <p:spPr>
          <a:xfrm>
            <a:off x="587486" y="3325763"/>
            <a:ext cx="7944954" cy="906374"/>
          </a:xfrm>
          <a:custGeom>
            <a:avLst/>
            <a:gdLst>
              <a:gd name="connsiteX0" fmla="*/ 0 w 7944954"/>
              <a:gd name="connsiteY0" fmla="*/ 90637 h 906374"/>
              <a:gd name="connsiteX1" fmla="*/ 90637 w 7944954"/>
              <a:gd name="connsiteY1" fmla="*/ 0 h 906374"/>
              <a:gd name="connsiteX2" fmla="*/ 7854317 w 7944954"/>
              <a:gd name="connsiteY2" fmla="*/ 0 h 906374"/>
              <a:gd name="connsiteX3" fmla="*/ 7944954 w 7944954"/>
              <a:gd name="connsiteY3" fmla="*/ 90637 h 906374"/>
              <a:gd name="connsiteX4" fmla="*/ 7944954 w 7944954"/>
              <a:gd name="connsiteY4" fmla="*/ 815737 h 906374"/>
              <a:gd name="connsiteX5" fmla="*/ 7854317 w 7944954"/>
              <a:gd name="connsiteY5" fmla="*/ 906374 h 906374"/>
              <a:gd name="connsiteX6" fmla="*/ 90637 w 7944954"/>
              <a:gd name="connsiteY6" fmla="*/ 906374 h 906374"/>
              <a:gd name="connsiteX7" fmla="*/ 0 w 7944954"/>
              <a:gd name="connsiteY7" fmla="*/ 815737 h 906374"/>
              <a:gd name="connsiteX8" fmla="*/ 0 w 7944954"/>
              <a:gd name="connsiteY8" fmla="*/ 90637 h 90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06374">
                <a:moveTo>
                  <a:pt x="0" y="90637"/>
                </a:moveTo>
                <a:cubicBezTo>
                  <a:pt x="0" y="40580"/>
                  <a:pt x="40580" y="0"/>
                  <a:pt x="90637" y="0"/>
                </a:cubicBezTo>
                <a:lnTo>
                  <a:pt x="7854317" y="0"/>
                </a:lnTo>
                <a:cubicBezTo>
                  <a:pt x="7904374" y="0"/>
                  <a:pt x="7944954" y="40580"/>
                  <a:pt x="7944954" y="90637"/>
                </a:cubicBezTo>
                <a:lnTo>
                  <a:pt x="7944954" y="815737"/>
                </a:lnTo>
                <a:cubicBezTo>
                  <a:pt x="7944954" y="865794"/>
                  <a:pt x="7904374" y="906374"/>
                  <a:pt x="7854317" y="906374"/>
                </a:cubicBezTo>
                <a:lnTo>
                  <a:pt x="90637" y="906374"/>
                </a:lnTo>
                <a:cubicBezTo>
                  <a:pt x="40580" y="906374"/>
                  <a:pt x="0" y="865794"/>
                  <a:pt x="0" y="815737"/>
                </a:cubicBezTo>
                <a:lnTo>
                  <a:pt x="0" y="90637"/>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документов, удостоверяющих </a:t>
            </a:r>
            <a:r>
              <a:rPr lang="ru-RU" sz="1800" kern="1200" dirty="0" smtClean="0">
                <a:latin typeface="Cambria" panose="02040503050406030204" pitchFamily="18" charset="0"/>
              </a:rPr>
              <a:t>личность </a:t>
            </a:r>
            <a:endParaRPr lang="ru-RU" sz="1800" kern="1200" dirty="0"/>
          </a:p>
        </p:txBody>
      </p:sp>
      <p:sp>
        <p:nvSpPr>
          <p:cNvPr id="23" name="Полилиния 22"/>
          <p:cNvSpPr/>
          <p:nvPr/>
        </p:nvSpPr>
        <p:spPr>
          <a:xfrm>
            <a:off x="587486" y="4385233"/>
            <a:ext cx="7944954" cy="923980"/>
          </a:xfrm>
          <a:custGeom>
            <a:avLst/>
            <a:gdLst>
              <a:gd name="connsiteX0" fmla="*/ 0 w 7944954"/>
              <a:gd name="connsiteY0" fmla="*/ 92398 h 923980"/>
              <a:gd name="connsiteX1" fmla="*/ 92398 w 7944954"/>
              <a:gd name="connsiteY1" fmla="*/ 0 h 923980"/>
              <a:gd name="connsiteX2" fmla="*/ 7852556 w 7944954"/>
              <a:gd name="connsiteY2" fmla="*/ 0 h 923980"/>
              <a:gd name="connsiteX3" fmla="*/ 7944954 w 7944954"/>
              <a:gd name="connsiteY3" fmla="*/ 92398 h 923980"/>
              <a:gd name="connsiteX4" fmla="*/ 7944954 w 7944954"/>
              <a:gd name="connsiteY4" fmla="*/ 831582 h 923980"/>
              <a:gd name="connsiteX5" fmla="*/ 7852556 w 7944954"/>
              <a:gd name="connsiteY5" fmla="*/ 923980 h 923980"/>
              <a:gd name="connsiteX6" fmla="*/ 92398 w 7944954"/>
              <a:gd name="connsiteY6" fmla="*/ 923980 h 923980"/>
              <a:gd name="connsiteX7" fmla="*/ 0 w 7944954"/>
              <a:gd name="connsiteY7" fmla="*/ 831582 h 923980"/>
              <a:gd name="connsiteX8" fmla="*/ 0 w 7944954"/>
              <a:gd name="connsiteY8" fmla="*/ 92398 h 92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23980">
                <a:moveTo>
                  <a:pt x="0" y="92398"/>
                </a:moveTo>
                <a:cubicBezTo>
                  <a:pt x="0" y="41368"/>
                  <a:pt x="41368" y="0"/>
                  <a:pt x="92398" y="0"/>
                </a:cubicBezTo>
                <a:lnTo>
                  <a:pt x="7852556" y="0"/>
                </a:lnTo>
                <a:cubicBezTo>
                  <a:pt x="7903586" y="0"/>
                  <a:pt x="7944954" y="41368"/>
                  <a:pt x="7944954" y="92398"/>
                </a:cubicBezTo>
                <a:lnTo>
                  <a:pt x="7944954" y="831582"/>
                </a:lnTo>
                <a:cubicBezTo>
                  <a:pt x="7944954" y="882612"/>
                  <a:pt x="7903586" y="923980"/>
                  <a:pt x="7852556" y="923980"/>
                </a:cubicBezTo>
                <a:lnTo>
                  <a:pt x="92398" y="923980"/>
                </a:lnTo>
                <a:cubicBezTo>
                  <a:pt x="41368" y="923980"/>
                  <a:pt x="0" y="882612"/>
                  <a:pt x="0" y="831582"/>
                </a:cubicBezTo>
                <a:lnTo>
                  <a:pt x="0" y="9239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участника в списках распределения в данный </a:t>
            </a:r>
            <a:r>
              <a:rPr lang="ru-RU" sz="1800" kern="1200" dirty="0" smtClean="0">
                <a:latin typeface="Cambria" panose="02040503050406030204" pitchFamily="18" charset="0"/>
              </a:rPr>
              <a:t>ППЭ </a:t>
            </a:r>
            <a:endParaRPr lang="ru-RU" sz="1800" kern="1200" dirty="0"/>
          </a:p>
        </p:txBody>
      </p:sp>
      <p:sp>
        <p:nvSpPr>
          <p:cNvPr id="25" name="Полилиния 24"/>
          <p:cNvSpPr/>
          <p:nvPr/>
        </p:nvSpPr>
        <p:spPr>
          <a:xfrm>
            <a:off x="587486" y="5462310"/>
            <a:ext cx="7944954" cy="915376"/>
          </a:xfrm>
          <a:custGeom>
            <a:avLst/>
            <a:gdLst>
              <a:gd name="connsiteX0" fmla="*/ 0 w 7944954"/>
              <a:gd name="connsiteY0" fmla="*/ 91538 h 915376"/>
              <a:gd name="connsiteX1" fmla="*/ 91538 w 7944954"/>
              <a:gd name="connsiteY1" fmla="*/ 0 h 915376"/>
              <a:gd name="connsiteX2" fmla="*/ 7853416 w 7944954"/>
              <a:gd name="connsiteY2" fmla="*/ 0 h 915376"/>
              <a:gd name="connsiteX3" fmla="*/ 7944954 w 7944954"/>
              <a:gd name="connsiteY3" fmla="*/ 91538 h 915376"/>
              <a:gd name="connsiteX4" fmla="*/ 7944954 w 7944954"/>
              <a:gd name="connsiteY4" fmla="*/ 823838 h 915376"/>
              <a:gd name="connsiteX5" fmla="*/ 7853416 w 7944954"/>
              <a:gd name="connsiteY5" fmla="*/ 915376 h 915376"/>
              <a:gd name="connsiteX6" fmla="*/ 91538 w 7944954"/>
              <a:gd name="connsiteY6" fmla="*/ 915376 h 915376"/>
              <a:gd name="connsiteX7" fmla="*/ 0 w 7944954"/>
              <a:gd name="connsiteY7" fmla="*/ 823838 h 915376"/>
              <a:gd name="connsiteX8" fmla="*/ 0 w 7944954"/>
              <a:gd name="connsiteY8" fmla="*/ 91538 h 91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44954" h="915376">
                <a:moveTo>
                  <a:pt x="0" y="91538"/>
                </a:moveTo>
                <a:cubicBezTo>
                  <a:pt x="0" y="40983"/>
                  <a:pt x="40983" y="0"/>
                  <a:pt x="91538" y="0"/>
                </a:cubicBezTo>
                <a:lnTo>
                  <a:pt x="7853416" y="0"/>
                </a:lnTo>
                <a:cubicBezTo>
                  <a:pt x="7903971" y="0"/>
                  <a:pt x="7944954" y="40983"/>
                  <a:pt x="7944954" y="91538"/>
                </a:cubicBezTo>
                <a:lnTo>
                  <a:pt x="7944954" y="823838"/>
                </a:lnTo>
                <a:cubicBezTo>
                  <a:pt x="7944954" y="874393"/>
                  <a:pt x="7903971" y="915376"/>
                  <a:pt x="7853416" y="915376"/>
                </a:cubicBezTo>
                <a:lnTo>
                  <a:pt x="91538" y="915376"/>
                </a:lnTo>
                <a:cubicBezTo>
                  <a:pt x="40983" y="915376"/>
                  <a:pt x="0" y="874393"/>
                  <a:pt x="0" y="823838"/>
                </a:cubicBezTo>
                <a:lnTo>
                  <a:pt x="0" y="91538"/>
                </a:lnTo>
                <a:close/>
              </a:path>
            </a:pathLst>
          </a:custGeom>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810666" tIns="68580" rIns="68581" bIns="68580" numCol="1" spcCol="1270" anchor="ctr" anchorCtr="0">
            <a:noAutofit/>
          </a:bodyPr>
          <a:lstStyle/>
          <a:p>
            <a:pPr lvl="0" algn="l" defTabSz="800100">
              <a:lnSpc>
                <a:spcPct val="90000"/>
              </a:lnSpc>
              <a:spcBef>
                <a:spcPct val="0"/>
              </a:spcBef>
              <a:spcAft>
                <a:spcPct val="35000"/>
              </a:spcAft>
            </a:pPr>
            <a:r>
              <a:rPr lang="ru-RU" sz="1800" kern="1200" dirty="0">
                <a:latin typeface="Cambria" panose="02040503050406030204" pitchFamily="18" charset="0"/>
              </a:rPr>
              <a:t>осуществлять проверку наличия у участников ОГЭ средств связи и иных запрещенных средств и </a:t>
            </a:r>
            <a:r>
              <a:rPr lang="ru-RU" sz="1800" kern="1200" dirty="0" smtClean="0">
                <a:latin typeface="Cambria" panose="02040503050406030204" pitchFamily="18" charset="0"/>
              </a:rPr>
              <a:t>материалов </a:t>
            </a:r>
            <a:endParaRPr lang="ru-RU" sz="1800" kern="1200" dirty="0"/>
          </a:p>
        </p:txBody>
      </p:sp>
      <p:sp>
        <p:nvSpPr>
          <p:cNvPr id="26" name="Скругленный прямоугольник 25"/>
          <p:cNvSpPr/>
          <p:nvPr/>
        </p:nvSpPr>
        <p:spPr>
          <a:xfrm>
            <a:off x="587486" y="5462310"/>
            <a:ext cx="1599826" cy="91537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grpSp>
        <p:nvGrpSpPr>
          <p:cNvPr id="47" name="Группа 46"/>
          <p:cNvGrpSpPr/>
          <p:nvPr/>
        </p:nvGrpSpPr>
        <p:grpSpPr>
          <a:xfrm>
            <a:off x="893133" y="5489978"/>
            <a:ext cx="899862" cy="891350"/>
            <a:chOff x="899592" y="5521288"/>
            <a:chExt cx="899862" cy="891350"/>
          </a:xfrm>
        </p:grpSpPr>
        <p:pic>
          <p:nvPicPr>
            <p:cNvPr id="41" name="Picture 4" descr="C:\Users\косатюк_п\Documents\ГИА-11\Обучение специалистов ППЭ\moodle\для moodle\картинки\preview.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15839" y1="11813" x2="73286" y2="35989"/>
                          <a14:foregroundMark x1="89598" y1="59615" x2="46809" y2="84066"/>
                          <a14:foregroundMark x1="31618" y1="25862" x2="87500" y2="47414"/>
                        </a14:backgroundRemoval>
                      </a14:imgEffect>
                    </a14:imgLayer>
                  </a14:imgProps>
                </a:ext>
                <a:ext uri="{28A0092B-C50C-407E-A947-70E740481C1C}">
                  <a14:useLocalDpi xmlns:a14="http://schemas.microsoft.com/office/drawing/2010/main" val="0"/>
                </a:ext>
              </a:extLst>
            </a:blip>
            <a:srcRect/>
            <a:stretch>
              <a:fillRect/>
            </a:stretch>
          </p:blipFill>
          <p:spPr bwMode="auto">
            <a:xfrm>
              <a:off x="906051" y="6032447"/>
              <a:ext cx="430898" cy="380191"/>
            </a:xfrm>
            <a:prstGeom prst="rect">
              <a:avLst/>
            </a:prstGeom>
            <a:noFill/>
            <a:extLst>
              <a:ext uri="{909E8E84-426E-40DD-AFC4-6F175D3DCCD1}">
                <a14:hiddenFill xmlns:a14="http://schemas.microsoft.com/office/drawing/2010/main">
                  <a:solidFill>
                    <a:srgbClr val="FFFFFF"/>
                  </a:solidFill>
                </a14:hiddenFill>
              </a:ext>
            </a:extLst>
          </p:spPr>
        </p:pic>
        <p:sp>
          <p:nvSpPr>
            <p:cNvPr id="42" name="Знак запрета 41"/>
            <p:cNvSpPr/>
            <p:nvPr/>
          </p:nvSpPr>
          <p:spPr>
            <a:xfrm>
              <a:off x="899593" y="5940969"/>
              <a:ext cx="430898" cy="440359"/>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nvGrpSpPr>
            <p:cNvPr id="32" name="Группа 31"/>
            <p:cNvGrpSpPr/>
            <p:nvPr/>
          </p:nvGrpSpPr>
          <p:grpSpPr>
            <a:xfrm>
              <a:off x="899592" y="5521288"/>
              <a:ext cx="434366" cy="411446"/>
              <a:chOff x="7290237" y="4432859"/>
              <a:chExt cx="590243" cy="558783"/>
            </a:xfrm>
          </p:grpSpPr>
          <p:pic>
            <p:nvPicPr>
              <p:cNvPr id="39" name="Picture 6" descr="C:\Users\косатюк_п\Documents\ГИА-11\Обучение специалистов ППЭ\moodle\для moodle\картинки\camera-icon-hi.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000" l="0" r="100000">
                            <a14:foregroundMark x1="22000" y1="31500" x2="82000" y2="33167"/>
                            <a14:foregroundMark x1="58000" y1="50500" x2="58000" y2="50500"/>
                            <a14:foregroundMark x1="59333" y1="22833" x2="59333" y2="22833"/>
                            <a14:foregroundMark x1="77333" y1="24833" x2="77333" y2="24833"/>
                            <a14:foregroundMark x1="22000" y1="24833" x2="22000" y2="24833"/>
                            <a14:foregroundMark x1="42500" y1="51667" x2="42500" y2="51667"/>
                            <a14:foregroundMark x1="45000" y1="44667" x2="57833" y2="38000"/>
                            <a14:foregroundMark x1="66500" y1="42000" x2="73333" y2="52667"/>
                            <a14:foregroundMark x1="73000" y1="55333" x2="60667" y2="68167"/>
                            <a14:foregroundMark x1="76500" y1="44667" x2="90000" y2="45000"/>
                            <a14:foregroundMark x1="89833" y1="45000" x2="91333" y2="45000"/>
                            <a14:foregroundMark x1="40667" y1="44667" x2="8667" y2="44167"/>
                            <a14:foregroundMark x1="43833" y1="23333" x2="43833" y2="23333"/>
                            <a14:foregroundMark x1="50833" y1="23500" x2="50833" y2="23500"/>
                            <a14:foregroundMark x1="47333" y1="20833" x2="53167"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7305966" y="4432859"/>
                <a:ext cx="558783" cy="558783"/>
              </a:xfrm>
              <a:prstGeom prst="rect">
                <a:avLst/>
              </a:prstGeom>
              <a:noFill/>
              <a:extLst>
                <a:ext uri="{909E8E84-426E-40DD-AFC4-6F175D3DCCD1}">
                  <a14:hiddenFill xmlns:a14="http://schemas.microsoft.com/office/drawing/2010/main">
                    <a:solidFill>
                      <a:srgbClr val="FFFFFF"/>
                    </a:solidFill>
                  </a14:hiddenFill>
                </a:ext>
              </a:extLst>
            </p:spPr>
          </p:pic>
          <p:sp>
            <p:nvSpPr>
              <p:cNvPr id="40" name="Знак запрета 39"/>
              <p:cNvSpPr/>
              <p:nvPr/>
            </p:nvSpPr>
            <p:spPr>
              <a:xfrm>
                <a:off x="7290237" y="443534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3" name="Группа 32"/>
            <p:cNvGrpSpPr/>
            <p:nvPr/>
          </p:nvGrpSpPr>
          <p:grpSpPr>
            <a:xfrm>
              <a:off x="1362891" y="5959026"/>
              <a:ext cx="414155" cy="422302"/>
              <a:chOff x="6437856" y="4426898"/>
              <a:chExt cx="590243" cy="553805"/>
            </a:xfrm>
          </p:grpSpPr>
          <p:pic>
            <p:nvPicPr>
              <p:cNvPr id="37" name="Picture 5" descr="C:\Users\косатюк_п\Documents\ГИА-11\Обучение специалистов ППЭ\moodle\для moodle\картинки\white-star-vector-4T9ER47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450098"/>
                <a:ext cx="288032" cy="507407"/>
              </a:xfrm>
              <a:prstGeom prst="rect">
                <a:avLst/>
              </a:prstGeom>
              <a:noFill/>
              <a:extLst>
                <a:ext uri="{909E8E84-426E-40DD-AFC4-6F175D3DCCD1}">
                  <a14:hiddenFill xmlns:a14="http://schemas.microsoft.com/office/drawing/2010/main">
                    <a:solidFill>
                      <a:srgbClr val="FFFFFF"/>
                    </a:solidFill>
                  </a14:hiddenFill>
                </a:ext>
              </a:extLst>
            </p:spPr>
          </p:pic>
          <p:sp>
            <p:nvSpPr>
              <p:cNvPr id="38" name="Знак запрета 37"/>
              <p:cNvSpPr/>
              <p:nvPr/>
            </p:nvSpPr>
            <p:spPr>
              <a:xfrm>
                <a:off x="6437856" y="4426898"/>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nvGrpSpPr>
            <p:cNvPr id="34" name="Группа 33"/>
            <p:cNvGrpSpPr/>
            <p:nvPr/>
          </p:nvGrpSpPr>
          <p:grpSpPr>
            <a:xfrm>
              <a:off x="1362431" y="5528188"/>
              <a:ext cx="437023" cy="412781"/>
              <a:chOff x="7517301" y="5299589"/>
              <a:chExt cx="590243" cy="553805"/>
            </a:xfrm>
          </p:grpSpPr>
          <p:pic>
            <p:nvPicPr>
              <p:cNvPr id="35" name="Picture 7" descr="C:\Users\косатюк_п\Documents\ГИА-11\Обучение специалистов ППЭ\moodle\для moodle\картинки\400_F_4355782_VIxSBMULVOXixykDNj2J4RKfzfReUpDp_PXP.jpg"/>
              <p:cNvPicPr>
                <a:picLocks noChangeAspect="1" noChangeArrowheads="1"/>
              </p:cNvPicPr>
              <p:nvPr/>
            </p:nvPicPr>
            <p:blipFill>
              <a:blip r:embed="rId8" cstate="print">
                <a:biLevel thresh="75000"/>
                <a:extLst>
                  <a:ext uri="{BEBA8EAE-BF5A-486C-A8C5-ECC9F3942E4B}">
                    <a14:imgProps xmlns:a14="http://schemas.microsoft.com/office/drawing/2010/main">
                      <a14:imgLayer r:embed="rId9">
                        <a14:imgEffect>
                          <a14:backgroundRemoval t="0" b="99349" l="0" r="100000">
                            <a14:foregroundMark x1="18000" y1="74593" x2="19500" y2="83713"/>
                            <a14:foregroundMark x1="17000" y1="85993" x2="17750" y2="66450"/>
                            <a14:foregroundMark x1="25500" y1="76873" x2="25500" y2="76873"/>
                            <a14:foregroundMark x1="22308" y1="84762" x2="85385" y2="65714"/>
                            <a14:foregroundMark x1="60000" y1="34286" x2="8462" y2="22857"/>
                            <a14:foregroundMark x1="60000" y1="26667" x2="83077" y2="17143"/>
                            <a14:backgroundMark x1="11250" y1="63844" x2="16250" y2="65147"/>
                            <a14:backgroundMark x1="34000" y1="54072" x2="33750" y2="54072"/>
                            <a14:backgroundMark x1="27750" y1="23779" x2="27750" y2="23779"/>
                            <a14:backgroundMark x1="66500" y1="30945" x2="71750" y2="32573"/>
                            <a14:backgroundMark x1="37000" y1="60586" x2="36500" y2="59935"/>
                          </a14:backgroundRemoval>
                        </a14:imgEffect>
                      </a14:imgLayer>
                    </a14:imgProps>
                  </a:ext>
                  <a:ext uri="{28A0092B-C50C-407E-A947-70E740481C1C}">
                    <a14:useLocalDpi xmlns:a14="http://schemas.microsoft.com/office/drawing/2010/main" val="0"/>
                  </a:ext>
                </a:extLst>
              </a:blip>
              <a:srcRect/>
              <a:stretch>
                <a:fillRect/>
              </a:stretch>
            </p:blipFill>
            <p:spPr bwMode="auto">
              <a:xfrm>
                <a:off x="7547566" y="5373215"/>
                <a:ext cx="529714" cy="406555"/>
              </a:xfrm>
              <a:prstGeom prst="rect">
                <a:avLst/>
              </a:prstGeom>
              <a:noFill/>
              <a:extLst>
                <a:ext uri="{909E8E84-426E-40DD-AFC4-6F175D3DCCD1}">
                  <a14:hiddenFill xmlns:a14="http://schemas.microsoft.com/office/drawing/2010/main">
                    <a:solidFill>
                      <a:srgbClr val="FFFFFF"/>
                    </a:solidFill>
                  </a14:hiddenFill>
                </a:ext>
              </a:extLst>
            </p:spPr>
          </p:pic>
          <p:sp>
            <p:nvSpPr>
              <p:cNvPr id="36" name="Знак запрета 35"/>
              <p:cNvSpPr/>
              <p:nvPr/>
            </p:nvSpPr>
            <p:spPr>
              <a:xfrm>
                <a:off x="7517301" y="5299589"/>
                <a:ext cx="590243" cy="553805"/>
              </a:xfrm>
              <a:prstGeom prst="noSmoking">
                <a:avLst>
                  <a:gd name="adj" fmla="val 5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grpSp>
      <p:sp>
        <p:nvSpPr>
          <p:cNvPr id="43" name="Скругленный прямоугольник 42"/>
          <p:cNvSpPr/>
          <p:nvPr/>
        </p:nvSpPr>
        <p:spPr>
          <a:xfrm>
            <a:off x="587487" y="4385233"/>
            <a:ext cx="1599825" cy="923980"/>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sp>
        <p:nvSpPr>
          <p:cNvPr id="45" name="Скругленный прямоугольник 44"/>
          <p:cNvSpPr/>
          <p:nvPr/>
        </p:nvSpPr>
        <p:spPr>
          <a:xfrm>
            <a:off x="587486" y="2422482"/>
            <a:ext cx="1599827" cy="829696"/>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7" name="Picture 4" descr="http://www.tablux.ru/catalog/tabl-1-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0094" y="2488008"/>
            <a:ext cx="745941" cy="619132"/>
          </a:xfrm>
          <a:prstGeom prst="rect">
            <a:avLst/>
          </a:prstGeom>
          <a:noFill/>
          <a:extLst>
            <a:ext uri="{909E8E84-426E-40DD-AFC4-6F175D3DCCD1}">
              <a14:hiddenFill xmlns:a14="http://schemas.microsoft.com/office/drawing/2010/main">
                <a:solidFill>
                  <a:srgbClr val="FFFFFF"/>
                </a:solidFill>
              </a14:hiddenFill>
            </a:ext>
          </a:extLst>
        </p:spPr>
      </p:pic>
      <p:sp>
        <p:nvSpPr>
          <p:cNvPr id="44" name="Скругленный прямоугольник 43"/>
          <p:cNvSpPr/>
          <p:nvPr/>
        </p:nvSpPr>
        <p:spPr>
          <a:xfrm>
            <a:off x="587486" y="3329528"/>
            <a:ext cx="1599826" cy="902609"/>
          </a:xfrm>
          <a:prstGeom prst="roundRect">
            <a:avLst>
              <a:gd name="adj" fmla="val 10000"/>
            </a:avLst>
          </a:prstGeom>
          <a:solidFill>
            <a:schemeClr val="accent1">
              <a:tint val="50000"/>
              <a:satMod val="300000"/>
            </a:schemeClr>
          </a:solidFill>
        </p:spPr>
        <p:style>
          <a:lnRef idx="1">
            <a:schemeClr val="accent1"/>
          </a:lnRef>
          <a:fillRef idx="2">
            <a:schemeClr val="accent1"/>
          </a:fillRef>
          <a:effectRef idx="1">
            <a:schemeClr val="accent1"/>
          </a:effectRef>
          <a:fontRef idx="minor">
            <a:schemeClr val="dk1"/>
          </a:fontRef>
        </p:style>
      </p:sp>
      <p:pic>
        <p:nvPicPr>
          <p:cNvPr id="28" name="Picture 6" descr="C:\Users\косатюк_п\Documents\ГИА-11\Обучение специалистов ППЭ\moodle\для moodle\картинки\passport.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5642" y="3394102"/>
            <a:ext cx="903515" cy="8446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activemam.com/wp-content/uploads/2013/05/ID-10043426_novy-j-razmer.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4688" b="95625" l="10000" r="100000"/>
                    </a14:imgEffect>
                  </a14:imgLayer>
                </a14:imgProps>
              </a:ext>
              <a:ext uri="{28A0092B-C50C-407E-A947-70E740481C1C}">
                <a14:useLocalDpi xmlns:a14="http://schemas.microsoft.com/office/drawing/2010/main" val="0"/>
              </a:ext>
            </a:extLst>
          </a:blip>
          <a:srcRect/>
          <a:stretch>
            <a:fillRect/>
          </a:stretch>
        </p:blipFill>
        <p:spPr bwMode="auto">
          <a:xfrm>
            <a:off x="964351" y="4424175"/>
            <a:ext cx="846095" cy="84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64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51520" y="1585713"/>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51520" y="2204864"/>
            <a:ext cx="4762871" cy="72008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помогать участникам ОГЭ ориентироваться в помещениях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6" name="Скругленный прямоугольник 5"/>
          <p:cNvSpPr/>
          <p:nvPr/>
        </p:nvSpPr>
        <p:spPr>
          <a:xfrm>
            <a:off x="251520" y="3058926"/>
            <a:ext cx="4762872" cy="802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указывать местонахождение нужной </a:t>
            </a:r>
            <a:r>
              <a:rPr lang="ru-RU" sz="2000" dirty="0" smtClean="0">
                <a:latin typeface="Cambria" panose="02040503050406030204" pitchFamily="18" charset="0"/>
              </a:rPr>
              <a:t>аудитории </a:t>
            </a:r>
            <a:endParaRPr lang="ru-RU" sz="2000" dirty="0">
              <a:latin typeface="Cambria" panose="02040503050406030204" pitchFamily="18" charset="0"/>
            </a:endParaRPr>
          </a:p>
        </p:txBody>
      </p:sp>
      <p:sp>
        <p:nvSpPr>
          <p:cNvPr id="8" name="Скругленный прямоугольник 7"/>
          <p:cNvSpPr/>
          <p:nvPr/>
        </p:nvSpPr>
        <p:spPr>
          <a:xfrm>
            <a:off x="251520" y="4005064"/>
            <a:ext cx="4762871" cy="136815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осуществлять контроль за перемещением по ППЭ лиц, имеющих право присутствовать в ППЭ в день проведения </a:t>
            </a:r>
            <a:r>
              <a:rPr lang="ru-RU" sz="2000" dirty="0" smtClean="0">
                <a:latin typeface="Cambria" panose="02040503050406030204" pitchFamily="18" charset="0"/>
              </a:rPr>
              <a:t>экзамена </a:t>
            </a:r>
            <a:endParaRPr lang="ru-RU" sz="2000" dirty="0">
              <a:latin typeface="Cambria" panose="02040503050406030204" pitchFamily="18" charset="0"/>
            </a:endParaRPr>
          </a:p>
        </p:txBody>
      </p:sp>
      <p:sp>
        <p:nvSpPr>
          <p:cNvPr id="9" name="Скругленный прямоугольник 8"/>
          <p:cNvSpPr/>
          <p:nvPr/>
        </p:nvSpPr>
        <p:spPr>
          <a:xfrm>
            <a:off x="251520" y="5517232"/>
            <a:ext cx="4762871" cy="72192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следить за соблюдением тишины и порядка в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10" name="Скругленный прямоугольник 9"/>
          <p:cNvSpPr/>
          <p:nvPr/>
        </p:nvSpPr>
        <p:spPr>
          <a:xfrm>
            <a:off x="5148064" y="2204864"/>
            <a:ext cx="3744416" cy="125512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lvl="0" algn="ctr"/>
            <a:r>
              <a:rPr lang="ru-RU" sz="2000" dirty="0">
                <a:latin typeface="Cambria" panose="02040503050406030204" pitchFamily="18" charset="0"/>
              </a:rPr>
              <a:t>сопровождать участников ОГЭ при выходе из аудитории во время </a:t>
            </a:r>
            <a:r>
              <a:rPr lang="ru-RU" sz="2000" dirty="0" smtClean="0">
                <a:latin typeface="Cambria" panose="02040503050406030204" pitchFamily="18" charset="0"/>
              </a:rPr>
              <a:t>экзамена </a:t>
            </a:r>
            <a:endParaRPr lang="ru-RU" sz="2000" dirty="0">
              <a:latin typeface="Cambria" panose="02040503050406030204" pitchFamily="18" charset="0"/>
            </a:endParaRPr>
          </a:p>
        </p:txBody>
      </p:sp>
      <p:pic>
        <p:nvPicPr>
          <p:cNvPr id="6148" name="Picture 4" descr="http://bankir.ru/website/static/images/recepty_uspeha/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33256" y="3674887"/>
            <a:ext cx="3374032" cy="2564266"/>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005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2000" cy="6857998"/>
            </a:xfrm>
            <a:prstGeom prst="rect">
              <a:avLst/>
            </a:prstGeom>
          </p:spPr>
        </p:pic>
      </p:grpSp>
      <p:sp>
        <p:nvSpPr>
          <p:cNvPr id="5" name="object 5"/>
          <p:cNvSpPr txBox="1">
            <a:spLocks noGrp="1"/>
          </p:cNvSpPr>
          <p:nvPr>
            <p:ph type="title"/>
          </p:nvPr>
        </p:nvSpPr>
        <p:spPr>
          <a:xfrm>
            <a:off x="1259632" y="922496"/>
            <a:ext cx="6798517" cy="748282"/>
          </a:xfrm>
          <a:prstGeom prst="rect">
            <a:avLst/>
          </a:prstGeom>
        </p:spPr>
        <p:txBody>
          <a:bodyPr vert="horz" wrap="square" lIns="0" tIns="9525" rIns="0" bIns="0" rtlCol="0">
            <a:spAutoFit/>
          </a:bodyPr>
          <a:lstStyle/>
          <a:p>
            <a:pPr marL="73343" marR="3810" indent="427673" algn="ctr">
              <a:spcBef>
                <a:spcPts val="75"/>
              </a:spcBef>
            </a:pPr>
            <a:r>
              <a:rPr lang="ru-RU" spc="-4" dirty="0" smtClean="0"/>
              <a:t/>
            </a:r>
            <a:br>
              <a:rPr lang="ru-RU" spc="-4" dirty="0" smtClean="0"/>
            </a:br>
            <a:endParaRPr spc="-4" dirty="0"/>
          </a:p>
        </p:txBody>
      </p:sp>
      <p:grpSp>
        <p:nvGrpSpPr>
          <p:cNvPr id="6" name="object 6"/>
          <p:cNvGrpSpPr/>
          <p:nvPr/>
        </p:nvGrpSpPr>
        <p:grpSpPr>
          <a:xfrm>
            <a:off x="1458468" y="1860804"/>
            <a:ext cx="3504724" cy="1089660"/>
            <a:chOff x="1944623" y="1338072"/>
            <a:chExt cx="4672965" cy="1452880"/>
          </a:xfrm>
        </p:grpSpPr>
        <p:pic>
          <p:nvPicPr>
            <p:cNvPr id="7" name="object 7"/>
            <p:cNvPicPr/>
            <p:nvPr/>
          </p:nvPicPr>
          <p:blipFill>
            <a:blip r:embed="rId4" cstate="print"/>
            <a:stretch>
              <a:fillRect/>
            </a:stretch>
          </p:blipFill>
          <p:spPr>
            <a:xfrm>
              <a:off x="1944623" y="1424952"/>
              <a:ext cx="4672583" cy="1187183"/>
            </a:xfrm>
            <a:prstGeom prst="rect">
              <a:avLst/>
            </a:prstGeom>
          </p:spPr>
        </p:pic>
        <p:pic>
          <p:nvPicPr>
            <p:cNvPr id="8" name="object 8"/>
            <p:cNvPicPr/>
            <p:nvPr/>
          </p:nvPicPr>
          <p:blipFill>
            <a:blip r:embed="rId5" cstate="print"/>
            <a:stretch>
              <a:fillRect/>
            </a:stretch>
          </p:blipFill>
          <p:spPr>
            <a:xfrm>
              <a:off x="1965959" y="1338072"/>
              <a:ext cx="4629912" cy="1452372"/>
            </a:xfrm>
            <a:prstGeom prst="rect">
              <a:avLst/>
            </a:prstGeom>
          </p:spPr>
        </p:pic>
        <p:sp>
          <p:nvSpPr>
            <p:cNvPr id="9" name="object 9"/>
            <p:cNvSpPr/>
            <p:nvPr/>
          </p:nvSpPr>
          <p:spPr>
            <a:xfrm>
              <a:off x="1991867" y="1452372"/>
              <a:ext cx="4582795" cy="1097280"/>
            </a:xfrm>
            <a:custGeom>
              <a:avLst/>
              <a:gdLst/>
              <a:ahLst/>
              <a:cxnLst/>
              <a:rect l="l" t="t" r="r" b="b"/>
              <a:pathLst>
                <a:path w="4582795" h="1097280">
                  <a:moveTo>
                    <a:pt x="4399787" y="0"/>
                  </a:moveTo>
                  <a:lnTo>
                    <a:pt x="182880" y="0"/>
                  </a:lnTo>
                  <a:lnTo>
                    <a:pt x="134276" y="6535"/>
                  </a:lnTo>
                  <a:lnTo>
                    <a:pt x="90593" y="24976"/>
                  </a:lnTo>
                  <a:lnTo>
                    <a:pt x="53578" y="53578"/>
                  </a:lnTo>
                  <a:lnTo>
                    <a:pt x="24976" y="90593"/>
                  </a:lnTo>
                  <a:lnTo>
                    <a:pt x="6535" y="134276"/>
                  </a:lnTo>
                  <a:lnTo>
                    <a:pt x="0" y="182879"/>
                  </a:lnTo>
                  <a:lnTo>
                    <a:pt x="0" y="914400"/>
                  </a:lnTo>
                  <a:lnTo>
                    <a:pt x="6535" y="963003"/>
                  </a:lnTo>
                  <a:lnTo>
                    <a:pt x="24976" y="1006686"/>
                  </a:lnTo>
                  <a:lnTo>
                    <a:pt x="53578" y="1043701"/>
                  </a:lnTo>
                  <a:lnTo>
                    <a:pt x="90593" y="1072303"/>
                  </a:lnTo>
                  <a:lnTo>
                    <a:pt x="134276" y="1090744"/>
                  </a:lnTo>
                  <a:lnTo>
                    <a:pt x="182880" y="1097279"/>
                  </a:lnTo>
                  <a:lnTo>
                    <a:pt x="4399787" y="1097279"/>
                  </a:lnTo>
                  <a:lnTo>
                    <a:pt x="4448391" y="1090744"/>
                  </a:lnTo>
                  <a:lnTo>
                    <a:pt x="4492074" y="1072303"/>
                  </a:lnTo>
                  <a:lnTo>
                    <a:pt x="4529089" y="1043701"/>
                  </a:lnTo>
                  <a:lnTo>
                    <a:pt x="4557691" y="1006686"/>
                  </a:lnTo>
                  <a:lnTo>
                    <a:pt x="4576132" y="963003"/>
                  </a:lnTo>
                  <a:lnTo>
                    <a:pt x="4582667" y="914400"/>
                  </a:lnTo>
                  <a:lnTo>
                    <a:pt x="4582667" y="182879"/>
                  </a:lnTo>
                  <a:lnTo>
                    <a:pt x="4576132" y="134276"/>
                  </a:lnTo>
                  <a:lnTo>
                    <a:pt x="4557691" y="90593"/>
                  </a:lnTo>
                  <a:lnTo>
                    <a:pt x="4529089" y="53578"/>
                  </a:lnTo>
                  <a:lnTo>
                    <a:pt x="4492074" y="24976"/>
                  </a:lnTo>
                  <a:lnTo>
                    <a:pt x="4448391" y="6535"/>
                  </a:lnTo>
                  <a:lnTo>
                    <a:pt x="4399787"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991867" y="1452372"/>
              <a:ext cx="4582795" cy="1097280"/>
            </a:xfrm>
            <a:custGeom>
              <a:avLst/>
              <a:gdLst/>
              <a:ahLst/>
              <a:cxnLst/>
              <a:rect l="l" t="t" r="r" b="b"/>
              <a:pathLst>
                <a:path w="4582795" h="1097280">
                  <a:moveTo>
                    <a:pt x="0" y="182879"/>
                  </a:moveTo>
                  <a:lnTo>
                    <a:pt x="6535" y="134276"/>
                  </a:lnTo>
                  <a:lnTo>
                    <a:pt x="24976" y="90593"/>
                  </a:lnTo>
                  <a:lnTo>
                    <a:pt x="53578" y="53578"/>
                  </a:lnTo>
                  <a:lnTo>
                    <a:pt x="90593" y="24976"/>
                  </a:lnTo>
                  <a:lnTo>
                    <a:pt x="134276" y="6535"/>
                  </a:lnTo>
                  <a:lnTo>
                    <a:pt x="182880" y="0"/>
                  </a:lnTo>
                  <a:lnTo>
                    <a:pt x="4399787" y="0"/>
                  </a:lnTo>
                  <a:lnTo>
                    <a:pt x="4448391" y="6535"/>
                  </a:lnTo>
                  <a:lnTo>
                    <a:pt x="4492074" y="24976"/>
                  </a:lnTo>
                  <a:lnTo>
                    <a:pt x="4529089" y="53578"/>
                  </a:lnTo>
                  <a:lnTo>
                    <a:pt x="4557691" y="90593"/>
                  </a:lnTo>
                  <a:lnTo>
                    <a:pt x="4576132" y="134276"/>
                  </a:lnTo>
                  <a:lnTo>
                    <a:pt x="4582667" y="182879"/>
                  </a:lnTo>
                  <a:lnTo>
                    <a:pt x="4582667" y="914400"/>
                  </a:lnTo>
                  <a:lnTo>
                    <a:pt x="4576132" y="963003"/>
                  </a:lnTo>
                  <a:lnTo>
                    <a:pt x="4557691" y="1006686"/>
                  </a:lnTo>
                  <a:lnTo>
                    <a:pt x="4529089" y="1043701"/>
                  </a:lnTo>
                  <a:lnTo>
                    <a:pt x="4492074" y="1072303"/>
                  </a:lnTo>
                  <a:lnTo>
                    <a:pt x="4448391" y="1090744"/>
                  </a:lnTo>
                  <a:lnTo>
                    <a:pt x="4399787" y="1097279"/>
                  </a:lnTo>
                  <a:lnTo>
                    <a:pt x="182880" y="1097279"/>
                  </a:lnTo>
                  <a:lnTo>
                    <a:pt x="134276" y="1090744"/>
                  </a:lnTo>
                  <a:lnTo>
                    <a:pt x="90593" y="1072303"/>
                  </a:lnTo>
                  <a:lnTo>
                    <a:pt x="53578" y="1043701"/>
                  </a:lnTo>
                  <a:lnTo>
                    <a:pt x="24976" y="1006686"/>
                  </a:lnTo>
                  <a:lnTo>
                    <a:pt x="6535" y="963003"/>
                  </a:lnTo>
                  <a:lnTo>
                    <a:pt x="0" y="914400"/>
                  </a:lnTo>
                  <a:lnTo>
                    <a:pt x="0" y="182879"/>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1" name="object 11"/>
          <p:cNvSpPr txBox="1"/>
          <p:nvPr/>
        </p:nvSpPr>
        <p:spPr>
          <a:xfrm>
            <a:off x="1634300" y="1922622"/>
            <a:ext cx="3157061" cy="840615"/>
          </a:xfrm>
          <a:prstGeom prst="rect">
            <a:avLst/>
          </a:prstGeom>
        </p:spPr>
        <p:txBody>
          <a:bodyPr vert="horz" wrap="square" lIns="0" tIns="9525" rIns="0" bIns="0" rtlCol="0">
            <a:spAutoFit/>
          </a:bodyPr>
          <a:lstStyle/>
          <a:p>
            <a:pPr marL="478155" marR="474821" indent="-476" algn="ctr" defTabSz="685800">
              <a:spcBef>
                <a:spcPts val="75"/>
              </a:spcBef>
            </a:pPr>
            <a:r>
              <a:rPr b="1" spc="-8" dirty="0">
                <a:solidFill>
                  <a:srgbClr val="244060"/>
                </a:solidFill>
                <a:latin typeface="Calibri"/>
                <a:cs typeface="Calibri"/>
              </a:rPr>
              <a:t>Отсутствие </a:t>
            </a:r>
            <a:r>
              <a:rPr b="1" dirty="0">
                <a:solidFill>
                  <a:srgbClr val="244060"/>
                </a:solidFill>
                <a:latin typeface="Calibri"/>
                <a:cs typeface="Calibri"/>
              </a:rPr>
              <a:t>в </a:t>
            </a:r>
            <a:r>
              <a:rPr b="1" spc="-8" dirty="0">
                <a:solidFill>
                  <a:srgbClr val="244060"/>
                </a:solidFill>
                <a:latin typeface="Calibri"/>
                <a:cs typeface="Calibri"/>
              </a:rPr>
              <a:t>списках </a:t>
            </a:r>
            <a:r>
              <a:rPr b="1" spc="-4" dirty="0">
                <a:solidFill>
                  <a:srgbClr val="244060"/>
                </a:solidFill>
                <a:latin typeface="Calibri"/>
                <a:cs typeface="Calibri"/>
              </a:rPr>
              <a:t> </a:t>
            </a:r>
            <a:r>
              <a:rPr b="1" dirty="0">
                <a:solidFill>
                  <a:srgbClr val="244060"/>
                </a:solidFill>
                <a:latin typeface="Calibri"/>
                <a:cs typeface="Calibri"/>
              </a:rPr>
              <a:t>ав</a:t>
            </a:r>
            <a:r>
              <a:rPr b="1" spc="-19" dirty="0">
                <a:solidFill>
                  <a:srgbClr val="244060"/>
                </a:solidFill>
                <a:latin typeface="Calibri"/>
                <a:cs typeface="Calibri"/>
              </a:rPr>
              <a:t>т</a:t>
            </a:r>
            <a:r>
              <a:rPr b="1" dirty="0">
                <a:solidFill>
                  <a:srgbClr val="244060"/>
                </a:solidFill>
                <a:latin typeface="Calibri"/>
                <a:cs typeface="Calibri"/>
              </a:rPr>
              <a:t>о</a:t>
            </a:r>
            <a:r>
              <a:rPr b="1" spc="4" dirty="0">
                <a:solidFill>
                  <a:srgbClr val="244060"/>
                </a:solidFill>
                <a:latin typeface="Calibri"/>
                <a:cs typeface="Calibri"/>
              </a:rPr>
              <a:t>м</a:t>
            </a:r>
            <a:r>
              <a:rPr b="1" spc="-8" dirty="0">
                <a:solidFill>
                  <a:srgbClr val="244060"/>
                </a:solidFill>
                <a:latin typeface="Calibri"/>
                <a:cs typeface="Calibri"/>
              </a:rPr>
              <a:t>а</a:t>
            </a:r>
            <a:r>
              <a:rPr b="1" dirty="0">
                <a:solidFill>
                  <a:srgbClr val="244060"/>
                </a:solidFill>
                <a:latin typeface="Calibri"/>
                <a:cs typeface="Calibri"/>
              </a:rPr>
              <a:t>ти</a:t>
            </a:r>
            <a:r>
              <a:rPr b="1" spc="-8" dirty="0">
                <a:solidFill>
                  <a:srgbClr val="244060"/>
                </a:solidFill>
                <a:latin typeface="Calibri"/>
                <a:cs typeface="Calibri"/>
              </a:rPr>
              <a:t>з</a:t>
            </a:r>
            <a:r>
              <a:rPr b="1" dirty="0">
                <a:solidFill>
                  <a:srgbClr val="244060"/>
                </a:solidFill>
                <a:latin typeface="Calibri"/>
                <a:cs typeface="Calibri"/>
              </a:rPr>
              <a:t>и</a:t>
            </a:r>
            <a:r>
              <a:rPr b="1" spc="-8" dirty="0">
                <a:solidFill>
                  <a:srgbClr val="244060"/>
                </a:solidFill>
                <a:latin typeface="Calibri"/>
                <a:cs typeface="Calibri"/>
              </a:rPr>
              <a:t>р</a:t>
            </a:r>
            <a:r>
              <a:rPr b="1" dirty="0">
                <a:solidFill>
                  <a:srgbClr val="244060"/>
                </a:solidFill>
                <a:latin typeface="Calibri"/>
                <a:cs typeface="Calibri"/>
              </a:rPr>
              <a:t>ов</a:t>
            </a:r>
            <a:r>
              <a:rPr b="1" spc="4" dirty="0">
                <a:solidFill>
                  <a:srgbClr val="244060"/>
                </a:solidFill>
                <a:latin typeface="Calibri"/>
                <a:cs typeface="Calibri"/>
              </a:rPr>
              <a:t>а</a:t>
            </a:r>
            <a:r>
              <a:rPr b="1" spc="-4" dirty="0">
                <a:solidFill>
                  <a:srgbClr val="244060"/>
                </a:solidFill>
                <a:latin typeface="Calibri"/>
                <a:cs typeface="Calibri"/>
              </a:rPr>
              <a:t>нно</a:t>
            </a:r>
            <a:r>
              <a:rPr b="1" spc="-19" dirty="0">
                <a:solidFill>
                  <a:srgbClr val="244060"/>
                </a:solidFill>
                <a:latin typeface="Calibri"/>
                <a:cs typeface="Calibri"/>
              </a:rPr>
              <a:t>г</a:t>
            </a:r>
            <a:r>
              <a:rPr b="1" dirty="0">
                <a:solidFill>
                  <a:srgbClr val="244060"/>
                </a:solidFill>
                <a:latin typeface="Calibri"/>
                <a:cs typeface="Calibri"/>
              </a:rPr>
              <a:t>о</a:t>
            </a:r>
            <a:endParaRPr dirty="0">
              <a:solidFill>
                <a:prstClr val="black"/>
              </a:solidFill>
              <a:latin typeface="Calibri"/>
              <a:cs typeface="Calibri"/>
            </a:endParaRPr>
          </a:p>
          <a:p>
            <a:pPr algn="ctr" defTabSz="685800"/>
            <a:r>
              <a:rPr b="1" spc="-8" dirty="0">
                <a:solidFill>
                  <a:srgbClr val="244060"/>
                </a:solidFill>
                <a:latin typeface="Calibri"/>
                <a:cs typeface="Calibri"/>
              </a:rPr>
              <a:t>распределения</a:t>
            </a:r>
            <a:r>
              <a:rPr b="1" spc="4" dirty="0">
                <a:solidFill>
                  <a:srgbClr val="244060"/>
                </a:solidFill>
                <a:latin typeface="Calibri"/>
                <a:cs typeface="Calibri"/>
              </a:rPr>
              <a:t> </a:t>
            </a:r>
            <a:r>
              <a:rPr b="1" spc="-8" dirty="0">
                <a:solidFill>
                  <a:srgbClr val="244060"/>
                </a:solidFill>
                <a:latin typeface="Calibri"/>
                <a:cs typeface="Calibri"/>
              </a:rPr>
              <a:t>участников</a:t>
            </a:r>
            <a:r>
              <a:rPr b="1" spc="-15" dirty="0">
                <a:solidFill>
                  <a:srgbClr val="244060"/>
                </a:solidFill>
                <a:latin typeface="Calibri"/>
                <a:cs typeface="Calibri"/>
              </a:rPr>
              <a:t> </a:t>
            </a:r>
            <a:r>
              <a:rPr b="1" spc="-4" dirty="0">
                <a:solidFill>
                  <a:srgbClr val="244060"/>
                </a:solidFill>
                <a:latin typeface="Calibri"/>
                <a:cs typeface="Calibri"/>
              </a:rPr>
              <a:t>ГИА</a:t>
            </a:r>
            <a:endParaRPr dirty="0">
              <a:solidFill>
                <a:prstClr val="black"/>
              </a:solidFill>
              <a:latin typeface="Calibri"/>
              <a:cs typeface="Calibri"/>
            </a:endParaRPr>
          </a:p>
        </p:txBody>
      </p:sp>
      <p:grpSp>
        <p:nvGrpSpPr>
          <p:cNvPr id="12" name="object 12"/>
          <p:cNvGrpSpPr/>
          <p:nvPr/>
        </p:nvGrpSpPr>
        <p:grpSpPr>
          <a:xfrm>
            <a:off x="1458468" y="2818638"/>
            <a:ext cx="3471386" cy="1071086"/>
            <a:chOff x="1944623" y="2615183"/>
            <a:chExt cx="4628515" cy="1428115"/>
          </a:xfrm>
        </p:grpSpPr>
        <p:pic>
          <p:nvPicPr>
            <p:cNvPr id="13" name="object 13"/>
            <p:cNvPicPr/>
            <p:nvPr/>
          </p:nvPicPr>
          <p:blipFill>
            <a:blip r:embed="rId6" cstate="print"/>
            <a:stretch>
              <a:fillRect/>
            </a:stretch>
          </p:blipFill>
          <p:spPr>
            <a:xfrm>
              <a:off x="1944623" y="2615183"/>
              <a:ext cx="4628387" cy="1427988"/>
            </a:xfrm>
            <a:prstGeom prst="rect">
              <a:avLst/>
            </a:prstGeom>
          </p:spPr>
        </p:pic>
        <p:sp>
          <p:nvSpPr>
            <p:cNvPr id="14" name="object 14"/>
            <p:cNvSpPr/>
            <p:nvPr/>
          </p:nvSpPr>
          <p:spPr>
            <a:xfrm>
              <a:off x="1991867" y="2642615"/>
              <a:ext cx="4538980" cy="1338580"/>
            </a:xfrm>
            <a:custGeom>
              <a:avLst/>
              <a:gdLst/>
              <a:ahLst/>
              <a:cxnLst/>
              <a:rect l="l" t="t" r="r" b="b"/>
              <a:pathLst>
                <a:path w="4538980" h="1338579">
                  <a:moveTo>
                    <a:pt x="4315459" y="0"/>
                  </a:moveTo>
                  <a:lnTo>
                    <a:pt x="223012" y="0"/>
                  </a:lnTo>
                  <a:lnTo>
                    <a:pt x="178060" y="4529"/>
                  </a:lnTo>
                  <a:lnTo>
                    <a:pt x="136195" y="17522"/>
                  </a:lnTo>
                  <a:lnTo>
                    <a:pt x="98313" y="38080"/>
                  </a:lnTo>
                  <a:lnTo>
                    <a:pt x="65309" y="65309"/>
                  </a:lnTo>
                  <a:lnTo>
                    <a:pt x="38080" y="98313"/>
                  </a:lnTo>
                  <a:lnTo>
                    <a:pt x="17522" y="136195"/>
                  </a:lnTo>
                  <a:lnTo>
                    <a:pt x="4529" y="178060"/>
                  </a:lnTo>
                  <a:lnTo>
                    <a:pt x="0" y="223012"/>
                  </a:lnTo>
                  <a:lnTo>
                    <a:pt x="0" y="1115060"/>
                  </a:lnTo>
                  <a:lnTo>
                    <a:pt x="4529" y="1160011"/>
                  </a:lnTo>
                  <a:lnTo>
                    <a:pt x="17522" y="1201876"/>
                  </a:lnTo>
                  <a:lnTo>
                    <a:pt x="38080" y="1239758"/>
                  </a:lnTo>
                  <a:lnTo>
                    <a:pt x="65309" y="1272762"/>
                  </a:lnTo>
                  <a:lnTo>
                    <a:pt x="98313" y="1299991"/>
                  </a:lnTo>
                  <a:lnTo>
                    <a:pt x="136195" y="1320549"/>
                  </a:lnTo>
                  <a:lnTo>
                    <a:pt x="178060" y="1333542"/>
                  </a:lnTo>
                  <a:lnTo>
                    <a:pt x="223012" y="1338072"/>
                  </a:lnTo>
                  <a:lnTo>
                    <a:pt x="4315459" y="1338072"/>
                  </a:lnTo>
                  <a:lnTo>
                    <a:pt x="4360411" y="1333542"/>
                  </a:lnTo>
                  <a:lnTo>
                    <a:pt x="4402276" y="1320549"/>
                  </a:lnTo>
                  <a:lnTo>
                    <a:pt x="4440158" y="1299991"/>
                  </a:lnTo>
                  <a:lnTo>
                    <a:pt x="4473162" y="1272762"/>
                  </a:lnTo>
                  <a:lnTo>
                    <a:pt x="4500391" y="1239758"/>
                  </a:lnTo>
                  <a:lnTo>
                    <a:pt x="4520949" y="1201876"/>
                  </a:lnTo>
                  <a:lnTo>
                    <a:pt x="4533942" y="1160011"/>
                  </a:lnTo>
                  <a:lnTo>
                    <a:pt x="4538472" y="1115060"/>
                  </a:lnTo>
                  <a:lnTo>
                    <a:pt x="4538472" y="223012"/>
                  </a:lnTo>
                  <a:lnTo>
                    <a:pt x="4533942" y="178060"/>
                  </a:lnTo>
                  <a:lnTo>
                    <a:pt x="4520949" y="136195"/>
                  </a:lnTo>
                  <a:lnTo>
                    <a:pt x="4500391" y="98313"/>
                  </a:lnTo>
                  <a:lnTo>
                    <a:pt x="4473162" y="65309"/>
                  </a:lnTo>
                  <a:lnTo>
                    <a:pt x="4440158" y="38080"/>
                  </a:lnTo>
                  <a:lnTo>
                    <a:pt x="4402276" y="17522"/>
                  </a:lnTo>
                  <a:lnTo>
                    <a:pt x="4360411" y="4529"/>
                  </a:lnTo>
                  <a:lnTo>
                    <a:pt x="4315459"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991867" y="2642615"/>
              <a:ext cx="4538980" cy="1338580"/>
            </a:xfrm>
            <a:custGeom>
              <a:avLst/>
              <a:gdLst/>
              <a:ahLst/>
              <a:cxnLst/>
              <a:rect l="l" t="t" r="r" b="b"/>
              <a:pathLst>
                <a:path w="4538980" h="1338579">
                  <a:moveTo>
                    <a:pt x="0" y="223012"/>
                  </a:moveTo>
                  <a:lnTo>
                    <a:pt x="4529" y="178060"/>
                  </a:lnTo>
                  <a:lnTo>
                    <a:pt x="17522" y="136195"/>
                  </a:lnTo>
                  <a:lnTo>
                    <a:pt x="38080" y="98313"/>
                  </a:lnTo>
                  <a:lnTo>
                    <a:pt x="65309" y="65309"/>
                  </a:lnTo>
                  <a:lnTo>
                    <a:pt x="98313" y="38080"/>
                  </a:lnTo>
                  <a:lnTo>
                    <a:pt x="136195" y="17522"/>
                  </a:lnTo>
                  <a:lnTo>
                    <a:pt x="178060" y="4529"/>
                  </a:lnTo>
                  <a:lnTo>
                    <a:pt x="223012" y="0"/>
                  </a:lnTo>
                  <a:lnTo>
                    <a:pt x="4315459" y="0"/>
                  </a:lnTo>
                  <a:lnTo>
                    <a:pt x="4360411" y="4529"/>
                  </a:lnTo>
                  <a:lnTo>
                    <a:pt x="4402276" y="17522"/>
                  </a:lnTo>
                  <a:lnTo>
                    <a:pt x="4440158" y="38080"/>
                  </a:lnTo>
                  <a:lnTo>
                    <a:pt x="4473162" y="65309"/>
                  </a:lnTo>
                  <a:lnTo>
                    <a:pt x="4500391" y="98313"/>
                  </a:lnTo>
                  <a:lnTo>
                    <a:pt x="4520949" y="136195"/>
                  </a:lnTo>
                  <a:lnTo>
                    <a:pt x="4533942" y="178060"/>
                  </a:lnTo>
                  <a:lnTo>
                    <a:pt x="4538472" y="223012"/>
                  </a:lnTo>
                  <a:lnTo>
                    <a:pt x="4538472" y="1115060"/>
                  </a:lnTo>
                  <a:lnTo>
                    <a:pt x="4533942" y="1160011"/>
                  </a:lnTo>
                  <a:lnTo>
                    <a:pt x="4520949" y="1201876"/>
                  </a:lnTo>
                  <a:lnTo>
                    <a:pt x="4500391" y="1239758"/>
                  </a:lnTo>
                  <a:lnTo>
                    <a:pt x="4473162" y="1272762"/>
                  </a:lnTo>
                  <a:lnTo>
                    <a:pt x="4440158" y="1299991"/>
                  </a:lnTo>
                  <a:lnTo>
                    <a:pt x="4402276" y="1320549"/>
                  </a:lnTo>
                  <a:lnTo>
                    <a:pt x="4360411" y="1333542"/>
                  </a:lnTo>
                  <a:lnTo>
                    <a:pt x="4315459" y="1338072"/>
                  </a:lnTo>
                  <a:lnTo>
                    <a:pt x="223012" y="1338072"/>
                  </a:lnTo>
                  <a:lnTo>
                    <a:pt x="178060" y="1333542"/>
                  </a:lnTo>
                  <a:lnTo>
                    <a:pt x="136195" y="1320549"/>
                  </a:lnTo>
                  <a:lnTo>
                    <a:pt x="98313" y="1299991"/>
                  </a:lnTo>
                  <a:lnTo>
                    <a:pt x="65309" y="1272762"/>
                  </a:lnTo>
                  <a:lnTo>
                    <a:pt x="38080" y="1239758"/>
                  </a:lnTo>
                  <a:lnTo>
                    <a:pt x="17522" y="1201876"/>
                  </a:lnTo>
                  <a:lnTo>
                    <a:pt x="4529" y="1160011"/>
                  </a:lnTo>
                  <a:lnTo>
                    <a:pt x="0" y="1115060"/>
                  </a:lnTo>
                  <a:lnTo>
                    <a:pt x="0" y="22301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6" name="object 16"/>
          <p:cNvSpPr txBox="1"/>
          <p:nvPr/>
        </p:nvSpPr>
        <p:spPr>
          <a:xfrm>
            <a:off x="1811274" y="3042247"/>
            <a:ext cx="2767013" cy="563616"/>
          </a:xfrm>
          <a:prstGeom prst="rect">
            <a:avLst/>
          </a:prstGeom>
        </p:spPr>
        <p:txBody>
          <a:bodyPr vert="horz" wrap="square" lIns="0" tIns="9525" rIns="0" bIns="0" rtlCol="0">
            <a:spAutoFit/>
          </a:bodyPr>
          <a:lstStyle/>
          <a:p>
            <a:pPr algn="ctr" defTabSz="685800">
              <a:spcBef>
                <a:spcPts val="75"/>
              </a:spcBef>
            </a:pPr>
            <a:r>
              <a:rPr b="1" spc="-11" dirty="0">
                <a:solidFill>
                  <a:srgbClr val="244060"/>
                </a:solidFill>
                <a:latin typeface="Calibri"/>
                <a:cs typeface="Calibri"/>
              </a:rPr>
              <a:t>Явка </a:t>
            </a:r>
            <a:r>
              <a:rPr b="1" spc="-4" dirty="0">
                <a:solidFill>
                  <a:srgbClr val="244060"/>
                </a:solidFill>
                <a:latin typeface="Calibri"/>
                <a:cs typeface="Calibri"/>
              </a:rPr>
              <a:t>без</a:t>
            </a:r>
            <a:r>
              <a:rPr b="1" spc="-15" dirty="0">
                <a:solidFill>
                  <a:srgbClr val="244060"/>
                </a:solidFill>
                <a:latin typeface="Calibri"/>
                <a:cs typeface="Calibri"/>
              </a:rPr>
              <a:t> </a:t>
            </a:r>
            <a:r>
              <a:rPr b="1" spc="-8" dirty="0">
                <a:solidFill>
                  <a:srgbClr val="244060"/>
                </a:solidFill>
                <a:latin typeface="Calibri"/>
                <a:cs typeface="Calibri"/>
              </a:rPr>
              <a:t>документа,</a:t>
            </a:r>
            <a:endParaRPr>
              <a:solidFill>
                <a:prstClr val="black"/>
              </a:solidFill>
              <a:latin typeface="Calibri"/>
              <a:cs typeface="Calibri"/>
            </a:endParaRPr>
          </a:p>
          <a:p>
            <a:pPr algn="ctr" defTabSz="685800">
              <a:spcBef>
                <a:spcPts val="4"/>
              </a:spcBef>
            </a:pPr>
            <a:r>
              <a:rPr b="1" spc="-11" dirty="0">
                <a:solidFill>
                  <a:srgbClr val="244060"/>
                </a:solidFill>
                <a:latin typeface="Calibri"/>
                <a:cs typeface="Calibri"/>
              </a:rPr>
              <a:t>удостоверяющего</a:t>
            </a:r>
            <a:r>
              <a:rPr b="1" spc="-38" dirty="0">
                <a:solidFill>
                  <a:srgbClr val="244060"/>
                </a:solidFill>
                <a:latin typeface="Calibri"/>
                <a:cs typeface="Calibri"/>
              </a:rPr>
              <a:t> </a:t>
            </a:r>
            <a:r>
              <a:rPr b="1" spc="-4" dirty="0">
                <a:solidFill>
                  <a:srgbClr val="244060"/>
                </a:solidFill>
                <a:latin typeface="Calibri"/>
                <a:cs typeface="Calibri"/>
              </a:rPr>
              <a:t>личность</a:t>
            </a:r>
            <a:endParaRPr>
              <a:solidFill>
                <a:prstClr val="black"/>
              </a:solidFill>
              <a:latin typeface="Calibri"/>
              <a:cs typeface="Calibri"/>
            </a:endParaRPr>
          </a:p>
        </p:txBody>
      </p:sp>
      <p:grpSp>
        <p:nvGrpSpPr>
          <p:cNvPr id="17" name="object 17"/>
          <p:cNvGrpSpPr/>
          <p:nvPr/>
        </p:nvGrpSpPr>
        <p:grpSpPr>
          <a:xfrm>
            <a:off x="5479542" y="2783204"/>
            <a:ext cx="3487579" cy="1038225"/>
            <a:chOff x="7306056" y="2567939"/>
            <a:chExt cx="4650105" cy="1384300"/>
          </a:xfrm>
        </p:grpSpPr>
        <p:pic>
          <p:nvPicPr>
            <p:cNvPr id="18" name="object 18"/>
            <p:cNvPicPr/>
            <p:nvPr/>
          </p:nvPicPr>
          <p:blipFill>
            <a:blip r:embed="rId7" cstate="print"/>
            <a:stretch>
              <a:fillRect/>
            </a:stretch>
          </p:blipFill>
          <p:spPr>
            <a:xfrm>
              <a:off x="7306056" y="2592323"/>
              <a:ext cx="4649724" cy="1267968"/>
            </a:xfrm>
            <a:prstGeom prst="rect">
              <a:avLst/>
            </a:prstGeom>
          </p:spPr>
        </p:pic>
        <p:pic>
          <p:nvPicPr>
            <p:cNvPr id="19" name="object 19"/>
            <p:cNvPicPr/>
            <p:nvPr/>
          </p:nvPicPr>
          <p:blipFill>
            <a:blip r:embed="rId8" cstate="print"/>
            <a:stretch>
              <a:fillRect/>
            </a:stretch>
          </p:blipFill>
          <p:spPr>
            <a:xfrm>
              <a:off x="7330440" y="2567939"/>
              <a:ext cx="4594859" cy="1383792"/>
            </a:xfrm>
            <a:prstGeom prst="rect">
              <a:avLst/>
            </a:prstGeom>
          </p:spPr>
        </p:pic>
        <p:sp>
          <p:nvSpPr>
            <p:cNvPr id="20" name="object 20"/>
            <p:cNvSpPr/>
            <p:nvPr/>
          </p:nvSpPr>
          <p:spPr>
            <a:xfrm>
              <a:off x="7353300" y="2619755"/>
              <a:ext cx="4559935" cy="1178560"/>
            </a:xfrm>
            <a:custGeom>
              <a:avLst/>
              <a:gdLst/>
              <a:ahLst/>
              <a:cxnLst/>
              <a:rect l="l" t="t" r="r" b="b"/>
              <a:pathLst>
                <a:path w="4559934" h="1178560">
                  <a:moveTo>
                    <a:pt x="4363466" y="0"/>
                  </a:moveTo>
                  <a:lnTo>
                    <a:pt x="196342" y="0"/>
                  </a:lnTo>
                  <a:lnTo>
                    <a:pt x="151315" y="5184"/>
                  </a:lnTo>
                  <a:lnTo>
                    <a:pt x="109986" y="19952"/>
                  </a:lnTo>
                  <a:lnTo>
                    <a:pt x="73531" y="43127"/>
                  </a:lnTo>
                  <a:lnTo>
                    <a:pt x="43127" y="73531"/>
                  </a:lnTo>
                  <a:lnTo>
                    <a:pt x="19952" y="109986"/>
                  </a:lnTo>
                  <a:lnTo>
                    <a:pt x="5184" y="151315"/>
                  </a:lnTo>
                  <a:lnTo>
                    <a:pt x="0" y="196342"/>
                  </a:lnTo>
                  <a:lnTo>
                    <a:pt x="0" y="981710"/>
                  </a:lnTo>
                  <a:lnTo>
                    <a:pt x="5184" y="1026736"/>
                  </a:lnTo>
                  <a:lnTo>
                    <a:pt x="19952" y="1068065"/>
                  </a:lnTo>
                  <a:lnTo>
                    <a:pt x="43127" y="1104520"/>
                  </a:lnTo>
                  <a:lnTo>
                    <a:pt x="73531" y="1134924"/>
                  </a:lnTo>
                  <a:lnTo>
                    <a:pt x="109986" y="1158099"/>
                  </a:lnTo>
                  <a:lnTo>
                    <a:pt x="151315" y="1172867"/>
                  </a:lnTo>
                  <a:lnTo>
                    <a:pt x="196342" y="1178052"/>
                  </a:lnTo>
                  <a:lnTo>
                    <a:pt x="4363466" y="1178052"/>
                  </a:lnTo>
                  <a:lnTo>
                    <a:pt x="4408492" y="1172867"/>
                  </a:lnTo>
                  <a:lnTo>
                    <a:pt x="4449821" y="1158099"/>
                  </a:lnTo>
                  <a:lnTo>
                    <a:pt x="4486276" y="1134924"/>
                  </a:lnTo>
                  <a:lnTo>
                    <a:pt x="4516680" y="1104520"/>
                  </a:lnTo>
                  <a:lnTo>
                    <a:pt x="4539855" y="1068065"/>
                  </a:lnTo>
                  <a:lnTo>
                    <a:pt x="4554623" y="1026736"/>
                  </a:lnTo>
                  <a:lnTo>
                    <a:pt x="4559808" y="981710"/>
                  </a:lnTo>
                  <a:lnTo>
                    <a:pt x="4559808" y="196342"/>
                  </a:lnTo>
                  <a:lnTo>
                    <a:pt x="4554623" y="151315"/>
                  </a:lnTo>
                  <a:lnTo>
                    <a:pt x="4539855" y="109986"/>
                  </a:lnTo>
                  <a:lnTo>
                    <a:pt x="4516680" y="73531"/>
                  </a:lnTo>
                  <a:lnTo>
                    <a:pt x="4486276" y="43127"/>
                  </a:lnTo>
                  <a:lnTo>
                    <a:pt x="4449821" y="19952"/>
                  </a:lnTo>
                  <a:lnTo>
                    <a:pt x="4408492" y="5184"/>
                  </a:lnTo>
                  <a:lnTo>
                    <a:pt x="4363466"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7353300" y="2619755"/>
              <a:ext cx="4559935" cy="1178560"/>
            </a:xfrm>
            <a:custGeom>
              <a:avLst/>
              <a:gdLst/>
              <a:ahLst/>
              <a:cxnLst/>
              <a:rect l="l" t="t" r="r" b="b"/>
              <a:pathLst>
                <a:path w="4559934" h="1178560">
                  <a:moveTo>
                    <a:pt x="0" y="196342"/>
                  </a:moveTo>
                  <a:lnTo>
                    <a:pt x="5184" y="151315"/>
                  </a:lnTo>
                  <a:lnTo>
                    <a:pt x="19952" y="109986"/>
                  </a:lnTo>
                  <a:lnTo>
                    <a:pt x="43127" y="73531"/>
                  </a:lnTo>
                  <a:lnTo>
                    <a:pt x="73531" y="43127"/>
                  </a:lnTo>
                  <a:lnTo>
                    <a:pt x="109986" y="19952"/>
                  </a:lnTo>
                  <a:lnTo>
                    <a:pt x="151315" y="5184"/>
                  </a:lnTo>
                  <a:lnTo>
                    <a:pt x="196342" y="0"/>
                  </a:lnTo>
                  <a:lnTo>
                    <a:pt x="4363466" y="0"/>
                  </a:lnTo>
                  <a:lnTo>
                    <a:pt x="4408492" y="5184"/>
                  </a:lnTo>
                  <a:lnTo>
                    <a:pt x="4449821" y="19952"/>
                  </a:lnTo>
                  <a:lnTo>
                    <a:pt x="4486276" y="43127"/>
                  </a:lnTo>
                  <a:lnTo>
                    <a:pt x="4516680" y="73531"/>
                  </a:lnTo>
                  <a:lnTo>
                    <a:pt x="4539855" y="109986"/>
                  </a:lnTo>
                  <a:lnTo>
                    <a:pt x="4554623" y="151315"/>
                  </a:lnTo>
                  <a:lnTo>
                    <a:pt x="4559808" y="196342"/>
                  </a:lnTo>
                  <a:lnTo>
                    <a:pt x="4559808" y="981710"/>
                  </a:lnTo>
                  <a:lnTo>
                    <a:pt x="4554623" y="1026736"/>
                  </a:lnTo>
                  <a:lnTo>
                    <a:pt x="4539855" y="1068065"/>
                  </a:lnTo>
                  <a:lnTo>
                    <a:pt x="4516680" y="1104520"/>
                  </a:lnTo>
                  <a:lnTo>
                    <a:pt x="4486276" y="1134924"/>
                  </a:lnTo>
                  <a:lnTo>
                    <a:pt x="4449821" y="1158099"/>
                  </a:lnTo>
                  <a:lnTo>
                    <a:pt x="4408492" y="1172867"/>
                  </a:lnTo>
                  <a:lnTo>
                    <a:pt x="4363466" y="1178052"/>
                  </a:lnTo>
                  <a:lnTo>
                    <a:pt x="196342" y="1178052"/>
                  </a:lnTo>
                  <a:lnTo>
                    <a:pt x="151315" y="1172867"/>
                  </a:lnTo>
                  <a:lnTo>
                    <a:pt x="109986" y="1158099"/>
                  </a:lnTo>
                  <a:lnTo>
                    <a:pt x="73531" y="1134924"/>
                  </a:lnTo>
                  <a:lnTo>
                    <a:pt x="43127" y="1104520"/>
                  </a:lnTo>
                  <a:lnTo>
                    <a:pt x="19952" y="1068065"/>
                  </a:lnTo>
                  <a:lnTo>
                    <a:pt x="5184" y="1026736"/>
                  </a:lnTo>
                  <a:lnTo>
                    <a:pt x="0" y="981710"/>
                  </a:lnTo>
                  <a:lnTo>
                    <a:pt x="0" y="19634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2" name="object 22"/>
          <p:cNvSpPr txBox="1"/>
          <p:nvPr/>
        </p:nvSpPr>
        <p:spPr>
          <a:xfrm>
            <a:off x="5617464" y="2831973"/>
            <a:ext cx="3168015" cy="840615"/>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4" dirty="0">
                <a:solidFill>
                  <a:srgbClr val="244060"/>
                </a:solidFill>
                <a:latin typeface="Calibri"/>
                <a:cs typeface="Calibri"/>
              </a:rPr>
              <a:t>составление</a:t>
            </a:r>
            <a:r>
              <a:rPr sz="1350" b="1" spc="-23" dirty="0">
                <a:solidFill>
                  <a:srgbClr val="244060"/>
                </a:solidFill>
                <a:latin typeface="Calibri"/>
                <a:cs typeface="Calibri"/>
              </a:rPr>
              <a:t> </a:t>
            </a:r>
            <a:r>
              <a:rPr sz="1350" b="1" spc="-8" dirty="0">
                <a:solidFill>
                  <a:srgbClr val="244060"/>
                </a:solidFill>
                <a:latin typeface="Calibri"/>
                <a:cs typeface="Calibri"/>
              </a:rPr>
              <a:t>сопровождающим</a:t>
            </a:r>
            <a:r>
              <a:rPr sz="1350" b="1" spc="-38" dirty="0">
                <a:solidFill>
                  <a:srgbClr val="244060"/>
                </a:solidFill>
                <a:latin typeface="Calibri"/>
                <a:cs typeface="Calibri"/>
              </a:rPr>
              <a:t> </a:t>
            </a:r>
            <a:r>
              <a:rPr sz="1350" b="1" spc="-4" dirty="0">
                <a:solidFill>
                  <a:srgbClr val="244060"/>
                </a:solidFill>
                <a:latin typeface="Calibri"/>
                <a:cs typeface="Calibri"/>
              </a:rPr>
              <a:t>акта</a:t>
            </a:r>
            <a:endParaRPr sz="1350">
              <a:solidFill>
                <a:prstClr val="black"/>
              </a:solidFill>
              <a:latin typeface="Calibri"/>
              <a:cs typeface="Calibri"/>
            </a:endParaRPr>
          </a:p>
          <a:p>
            <a:pPr marL="224314" defTabSz="685800"/>
            <a:r>
              <a:rPr sz="1350" b="1" dirty="0">
                <a:solidFill>
                  <a:srgbClr val="244060"/>
                </a:solidFill>
                <a:latin typeface="Calibri"/>
                <a:cs typeface="Calibri"/>
              </a:rPr>
              <a:t>об </a:t>
            </a:r>
            <a:r>
              <a:rPr sz="1350" b="1" spc="-8" dirty="0">
                <a:solidFill>
                  <a:srgbClr val="244060"/>
                </a:solidFill>
                <a:latin typeface="Calibri"/>
                <a:cs typeface="Calibri"/>
              </a:rPr>
              <a:t>идентификации</a:t>
            </a:r>
            <a:r>
              <a:rPr sz="1350" b="1" spc="-19" dirty="0">
                <a:solidFill>
                  <a:srgbClr val="244060"/>
                </a:solidFill>
                <a:latin typeface="Calibri"/>
                <a:cs typeface="Calibri"/>
              </a:rPr>
              <a:t> </a:t>
            </a:r>
            <a:r>
              <a:rPr sz="1350" b="1" spc="-4" dirty="0">
                <a:solidFill>
                  <a:srgbClr val="244060"/>
                </a:solidFill>
                <a:latin typeface="Calibri"/>
                <a:cs typeface="Calibri"/>
              </a:rPr>
              <a:t>личности</a:t>
            </a:r>
            <a:r>
              <a:rPr sz="1350" b="1" spc="-8" dirty="0">
                <a:solidFill>
                  <a:srgbClr val="244060"/>
                </a:solidFill>
                <a:latin typeface="Calibri"/>
                <a:cs typeface="Calibri"/>
              </a:rPr>
              <a:t> </a:t>
            </a:r>
            <a:r>
              <a:rPr sz="1350" b="1" spc="-4" dirty="0">
                <a:solidFill>
                  <a:srgbClr val="244060"/>
                </a:solidFill>
                <a:latin typeface="Calibri"/>
                <a:cs typeface="Calibri"/>
              </a:rPr>
              <a:t>участника</a:t>
            </a:r>
            <a:endParaRPr sz="1350">
              <a:solidFill>
                <a:prstClr val="black"/>
              </a:solidFill>
              <a:latin typeface="Calibri"/>
              <a:cs typeface="Calibri"/>
            </a:endParaRPr>
          </a:p>
          <a:p>
            <a:pPr marL="224314" defTabSz="685800"/>
            <a:r>
              <a:rPr sz="1350" b="1" spc="-4" dirty="0">
                <a:solidFill>
                  <a:srgbClr val="244060"/>
                </a:solidFill>
                <a:latin typeface="Calibri"/>
                <a:cs typeface="Calibri"/>
              </a:rPr>
              <a:t>ГИА</a:t>
            </a:r>
            <a:r>
              <a:rPr sz="1350" b="1" spc="-19" dirty="0">
                <a:solidFill>
                  <a:srgbClr val="244060"/>
                </a:solidFill>
                <a:latin typeface="Calibri"/>
                <a:cs typeface="Calibri"/>
              </a:rPr>
              <a:t> </a:t>
            </a:r>
            <a:r>
              <a:rPr sz="1350" b="1" dirty="0">
                <a:solidFill>
                  <a:srgbClr val="244060"/>
                </a:solidFill>
                <a:latin typeface="Calibri"/>
                <a:cs typeface="Calibri"/>
              </a:rPr>
              <a:t>в</a:t>
            </a:r>
            <a:r>
              <a:rPr sz="1350" b="1" spc="-4" dirty="0">
                <a:solidFill>
                  <a:srgbClr val="244060"/>
                </a:solidFill>
                <a:latin typeface="Calibri"/>
                <a:cs typeface="Calibri"/>
              </a:rPr>
              <a:t> присутствии</a:t>
            </a:r>
            <a:r>
              <a:rPr sz="1350" b="1" spc="-34" dirty="0">
                <a:solidFill>
                  <a:srgbClr val="244060"/>
                </a:solidFill>
                <a:latin typeface="Calibri"/>
                <a:cs typeface="Calibri"/>
              </a:rPr>
              <a:t> </a:t>
            </a:r>
            <a:r>
              <a:rPr sz="1350" b="1" spc="-4" dirty="0">
                <a:solidFill>
                  <a:srgbClr val="244060"/>
                </a:solidFill>
                <a:latin typeface="Calibri"/>
                <a:cs typeface="Calibri"/>
              </a:rPr>
              <a:t>члена</a:t>
            </a:r>
            <a:r>
              <a:rPr sz="1350" b="1" spc="8" dirty="0">
                <a:solidFill>
                  <a:srgbClr val="244060"/>
                </a:solidFill>
                <a:latin typeface="Calibri"/>
                <a:cs typeface="Calibri"/>
              </a:rPr>
              <a:t> </a:t>
            </a:r>
            <a:r>
              <a:rPr sz="1350" b="1" dirty="0">
                <a:solidFill>
                  <a:srgbClr val="244060"/>
                </a:solidFill>
                <a:latin typeface="Calibri"/>
                <a:cs typeface="Calibri"/>
              </a:rPr>
              <a:t>ГЭК</a:t>
            </a:r>
            <a:endParaRPr sz="1350">
              <a:solidFill>
                <a:prstClr val="black"/>
              </a:solidFill>
              <a:latin typeface="Calibri"/>
              <a:cs typeface="Calibri"/>
            </a:endParaRPr>
          </a:p>
          <a:p>
            <a:pPr marL="224314" indent="-215265" defTabSz="685800">
              <a:buFont typeface="Arial MT"/>
              <a:buChar char="•"/>
              <a:tabLst>
                <a:tab pos="224314" algn="l"/>
                <a:tab pos="224790" algn="l"/>
              </a:tabLst>
            </a:pPr>
            <a:r>
              <a:rPr sz="1350" b="1" spc="-8" dirty="0">
                <a:solidFill>
                  <a:srgbClr val="244060"/>
                </a:solidFill>
                <a:latin typeface="Calibri"/>
                <a:cs typeface="Calibri"/>
              </a:rPr>
              <a:t>допуск</a:t>
            </a:r>
            <a:r>
              <a:rPr sz="1350" b="1" spc="-19" dirty="0">
                <a:solidFill>
                  <a:srgbClr val="244060"/>
                </a:solidFill>
                <a:latin typeface="Calibri"/>
                <a:cs typeface="Calibri"/>
              </a:rPr>
              <a:t> </a:t>
            </a:r>
            <a:r>
              <a:rPr sz="1350" b="1" spc="-4" dirty="0">
                <a:solidFill>
                  <a:srgbClr val="244060"/>
                </a:solidFill>
                <a:latin typeface="Calibri"/>
                <a:cs typeface="Calibri"/>
              </a:rPr>
              <a:t>участника</a:t>
            </a:r>
            <a:r>
              <a:rPr sz="1350" b="1" spc="-11" dirty="0">
                <a:solidFill>
                  <a:srgbClr val="244060"/>
                </a:solidFill>
                <a:latin typeface="Calibri"/>
                <a:cs typeface="Calibri"/>
              </a:rPr>
              <a:t> </a:t>
            </a:r>
            <a:r>
              <a:rPr sz="1350" b="1" spc="-4" dirty="0">
                <a:solidFill>
                  <a:srgbClr val="244060"/>
                </a:solidFill>
                <a:latin typeface="Calibri"/>
                <a:cs typeface="Calibri"/>
              </a:rPr>
              <a:t>на</a:t>
            </a:r>
            <a:r>
              <a:rPr sz="1350" b="1" spc="-15" dirty="0">
                <a:solidFill>
                  <a:srgbClr val="244060"/>
                </a:solidFill>
                <a:latin typeface="Calibri"/>
                <a:cs typeface="Calibri"/>
              </a:rPr>
              <a:t> </a:t>
            </a:r>
            <a:r>
              <a:rPr sz="1350" b="1" dirty="0">
                <a:solidFill>
                  <a:srgbClr val="244060"/>
                </a:solidFill>
                <a:latin typeface="Calibri"/>
                <a:cs typeface="Calibri"/>
              </a:rPr>
              <a:t>экзамен</a:t>
            </a:r>
            <a:endParaRPr sz="1350">
              <a:solidFill>
                <a:prstClr val="black"/>
              </a:solidFill>
              <a:latin typeface="Calibri"/>
              <a:cs typeface="Calibri"/>
            </a:endParaRPr>
          </a:p>
        </p:txBody>
      </p:sp>
      <p:grpSp>
        <p:nvGrpSpPr>
          <p:cNvPr id="23" name="object 23"/>
          <p:cNvGrpSpPr/>
          <p:nvPr/>
        </p:nvGrpSpPr>
        <p:grpSpPr>
          <a:xfrm>
            <a:off x="5479542" y="1928242"/>
            <a:ext cx="3441859" cy="859631"/>
            <a:chOff x="7306056" y="1427988"/>
            <a:chExt cx="4589145" cy="1146175"/>
          </a:xfrm>
        </p:grpSpPr>
        <p:pic>
          <p:nvPicPr>
            <p:cNvPr id="24" name="object 24"/>
            <p:cNvPicPr/>
            <p:nvPr/>
          </p:nvPicPr>
          <p:blipFill>
            <a:blip r:embed="rId9" cstate="print"/>
            <a:stretch>
              <a:fillRect/>
            </a:stretch>
          </p:blipFill>
          <p:spPr>
            <a:xfrm>
              <a:off x="7306056" y="1427988"/>
              <a:ext cx="4588763" cy="1118615"/>
            </a:xfrm>
            <a:prstGeom prst="rect">
              <a:avLst/>
            </a:prstGeom>
          </p:spPr>
        </p:pic>
        <p:pic>
          <p:nvPicPr>
            <p:cNvPr id="25" name="object 25"/>
            <p:cNvPicPr/>
            <p:nvPr/>
          </p:nvPicPr>
          <p:blipFill>
            <a:blip r:embed="rId10" cstate="print"/>
            <a:stretch>
              <a:fillRect/>
            </a:stretch>
          </p:blipFill>
          <p:spPr>
            <a:xfrm>
              <a:off x="7324344" y="1464564"/>
              <a:ext cx="3910584" cy="1109472"/>
            </a:xfrm>
            <a:prstGeom prst="rect">
              <a:avLst/>
            </a:prstGeom>
          </p:spPr>
        </p:pic>
        <p:sp>
          <p:nvSpPr>
            <p:cNvPr id="26" name="object 26"/>
            <p:cNvSpPr/>
            <p:nvPr/>
          </p:nvSpPr>
          <p:spPr>
            <a:xfrm>
              <a:off x="7353300" y="1455420"/>
              <a:ext cx="4498975" cy="1028700"/>
            </a:xfrm>
            <a:custGeom>
              <a:avLst/>
              <a:gdLst/>
              <a:ahLst/>
              <a:cxnLst/>
              <a:rect l="l" t="t" r="r" b="b"/>
              <a:pathLst>
                <a:path w="4498975" h="1028700">
                  <a:moveTo>
                    <a:pt x="4327398" y="0"/>
                  </a:moveTo>
                  <a:lnTo>
                    <a:pt x="171450" y="0"/>
                  </a:lnTo>
                  <a:lnTo>
                    <a:pt x="125853" y="6120"/>
                  </a:lnTo>
                  <a:lnTo>
                    <a:pt x="84892" y="23396"/>
                  </a:lnTo>
                  <a:lnTo>
                    <a:pt x="50196" y="50196"/>
                  </a:lnTo>
                  <a:lnTo>
                    <a:pt x="23396" y="84892"/>
                  </a:lnTo>
                  <a:lnTo>
                    <a:pt x="6120" y="125853"/>
                  </a:lnTo>
                  <a:lnTo>
                    <a:pt x="0" y="171450"/>
                  </a:lnTo>
                  <a:lnTo>
                    <a:pt x="0" y="857250"/>
                  </a:lnTo>
                  <a:lnTo>
                    <a:pt x="6120" y="902846"/>
                  </a:lnTo>
                  <a:lnTo>
                    <a:pt x="23396" y="943807"/>
                  </a:lnTo>
                  <a:lnTo>
                    <a:pt x="50196" y="978503"/>
                  </a:lnTo>
                  <a:lnTo>
                    <a:pt x="84892" y="1005303"/>
                  </a:lnTo>
                  <a:lnTo>
                    <a:pt x="125853" y="1022579"/>
                  </a:lnTo>
                  <a:lnTo>
                    <a:pt x="171450" y="1028700"/>
                  </a:lnTo>
                  <a:lnTo>
                    <a:pt x="4327398" y="1028700"/>
                  </a:lnTo>
                  <a:lnTo>
                    <a:pt x="4372994" y="1022579"/>
                  </a:lnTo>
                  <a:lnTo>
                    <a:pt x="4413955" y="1005303"/>
                  </a:lnTo>
                  <a:lnTo>
                    <a:pt x="4448651" y="978503"/>
                  </a:lnTo>
                  <a:lnTo>
                    <a:pt x="4475451" y="943807"/>
                  </a:lnTo>
                  <a:lnTo>
                    <a:pt x="4492727" y="902846"/>
                  </a:lnTo>
                  <a:lnTo>
                    <a:pt x="4498848" y="857250"/>
                  </a:lnTo>
                  <a:lnTo>
                    <a:pt x="4498848" y="171450"/>
                  </a:lnTo>
                  <a:lnTo>
                    <a:pt x="4492727" y="125853"/>
                  </a:lnTo>
                  <a:lnTo>
                    <a:pt x="4475451" y="84892"/>
                  </a:lnTo>
                  <a:lnTo>
                    <a:pt x="4448651" y="50196"/>
                  </a:lnTo>
                  <a:lnTo>
                    <a:pt x="4413955" y="23396"/>
                  </a:lnTo>
                  <a:lnTo>
                    <a:pt x="4372994" y="6120"/>
                  </a:lnTo>
                  <a:lnTo>
                    <a:pt x="432739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7" name="object 27"/>
            <p:cNvSpPr/>
            <p:nvPr/>
          </p:nvSpPr>
          <p:spPr>
            <a:xfrm>
              <a:off x="7353300" y="1455420"/>
              <a:ext cx="4498975" cy="1028700"/>
            </a:xfrm>
            <a:custGeom>
              <a:avLst/>
              <a:gdLst/>
              <a:ahLst/>
              <a:cxnLst/>
              <a:rect l="l" t="t" r="r" b="b"/>
              <a:pathLst>
                <a:path w="4498975" h="1028700">
                  <a:moveTo>
                    <a:pt x="0" y="171450"/>
                  </a:moveTo>
                  <a:lnTo>
                    <a:pt x="6120" y="125853"/>
                  </a:lnTo>
                  <a:lnTo>
                    <a:pt x="23396" y="84892"/>
                  </a:lnTo>
                  <a:lnTo>
                    <a:pt x="50196" y="50196"/>
                  </a:lnTo>
                  <a:lnTo>
                    <a:pt x="84892" y="23396"/>
                  </a:lnTo>
                  <a:lnTo>
                    <a:pt x="125853" y="6120"/>
                  </a:lnTo>
                  <a:lnTo>
                    <a:pt x="171450" y="0"/>
                  </a:lnTo>
                  <a:lnTo>
                    <a:pt x="4327398" y="0"/>
                  </a:lnTo>
                  <a:lnTo>
                    <a:pt x="4372994" y="6120"/>
                  </a:lnTo>
                  <a:lnTo>
                    <a:pt x="4413955" y="23396"/>
                  </a:lnTo>
                  <a:lnTo>
                    <a:pt x="4448651" y="50196"/>
                  </a:lnTo>
                  <a:lnTo>
                    <a:pt x="4475451" y="84892"/>
                  </a:lnTo>
                  <a:lnTo>
                    <a:pt x="4492727" y="125853"/>
                  </a:lnTo>
                  <a:lnTo>
                    <a:pt x="4498848" y="171450"/>
                  </a:lnTo>
                  <a:lnTo>
                    <a:pt x="4498848" y="857250"/>
                  </a:lnTo>
                  <a:lnTo>
                    <a:pt x="4492727" y="902846"/>
                  </a:lnTo>
                  <a:lnTo>
                    <a:pt x="4475451" y="943807"/>
                  </a:lnTo>
                  <a:lnTo>
                    <a:pt x="4448651" y="978503"/>
                  </a:lnTo>
                  <a:lnTo>
                    <a:pt x="4413955" y="1005303"/>
                  </a:lnTo>
                  <a:lnTo>
                    <a:pt x="4372994" y="1022579"/>
                  </a:lnTo>
                  <a:lnTo>
                    <a:pt x="4327398" y="1028700"/>
                  </a:lnTo>
                  <a:lnTo>
                    <a:pt x="171450" y="1028700"/>
                  </a:lnTo>
                  <a:lnTo>
                    <a:pt x="125853" y="1022579"/>
                  </a:lnTo>
                  <a:lnTo>
                    <a:pt x="84892" y="1005303"/>
                  </a:lnTo>
                  <a:lnTo>
                    <a:pt x="50196" y="978503"/>
                  </a:lnTo>
                  <a:lnTo>
                    <a:pt x="23396" y="943807"/>
                  </a:lnTo>
                  <a:lnTo>
                    <a:pt x="6120" y="902846"/>
                  </a:lnTo>
                  <a:lnTo>
                    <a:pt x="0" y="857250"/>
                  </a:lnTo>
                  <a:lnTo>
                    <a:pt x="0" y="171450"/>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8" name="object 28"/>
          <p:cNvSpPr txBox="1"/>
          <p:nvPr/>
        </p:nvSpPr>
        <p:spPr>
          <a:xfrm>
            <a:off x="5611939" y="2004689"/>
            <a:ext cx="2690336" cy="632866"/>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8" dirty="0">
                <a:solidFill>
                  <a:srgbClr val="244060"/>
                </a:solidFill>
                <a:latin typeface="Calibri"/>
                <a:cs typeface="Calibri"/>
              </a:rPr>
              <a:t>недопуск</a:t>
            </a:r>
            <a:r>
              <a:rPr sz="1350" b="1" spc="-26" dirty="0">
                <a:solidFill>
                  <a:srgbClr val="244060"/>
                </a:solidFill>
                <a:latin typeface="Calibri"/>
                <a:cs typeface="Calibri"/>
              </a:rPr>
              <a:t> </a:t>
            </a:r>
            <a:r>
              <a:rPr sz="1350" b="1" spc="-4" dirty="0">
                <a:solidFill>
                  <a:srgbClr val="244060"/>
                </a:solidFill>
                <a:latin typeface="Calibri"/>
                <a:cs typeface="Calibri"/>
              </a:rPr>
              <a:t>участника ГИА</a:t>
            </a:r>
            <a:r>
              <a:rPr sz="1350" b="1" spc="-19" dirty="0">
                <a:solidFill>
                  <a:srgbClr val="244060"/>
                </a:solidFill>
                <a:latin typeface="Calibri"/>
                <a:cs typeface="Calibri"/>
              </a:rPr>
              <a:t> </a:t>
            </a:r>
            <a:r>
              <a:rPr sz="1350" b="1" dirty="0">
                <a:solidFill>
                  <a:srgbClr val="244060"/>
                </a:solidFill>
                <a:latin typeface="Calibri"/>
                <a:cs typeface="Calibri"/>
              </a:rPr>
              <a:t>в </a:t>
            </a:r>
            <a:r>
              <a:rPr sz="1350" b="1" spc="-8" dirty="0">
                <a:solidFill>
                  <a:srgbClr val="244060"/>
                </a:solidFill>
                <a:latin typeface="Calibri"/>
                <a:cs typeface="Calibri"/>
              </a:rPr>
              <a:t>ППЭ</a:t>
            </a:r>
            <a:endParaRPr sz="1350">
              <a:solidFill>
                <a:prstClr val="black"/>
              </a:solidFill>
              <a:latin typeface="Calibri"/>
              <a:cs typeface="Calibri"/>
            </a:endParaRPr>
          </a:p>
          <a:p>
            <a:pPr marL="224314" marR="3810" indent="-215265" defTabSz="685800">
              <a:spcBef>
                <a:spcPts val="4"/>
              </a:spcBef>
              <a:buFont typeface="Arial MT"/>
              <a:buChar char="•"/>
              <a:tabLst>
                <a:tab pos="224314" algn="l"/>
                <a:tab pos="224790" algn="l"/>
              </a:tabLst>
            </a:pPr>
            <a:r>
              <a:rPr sz="1350" b="1" spc="-8" dirty="0">
                <a:solidFill>
                  <a:srgbClr val="244060"/>
                </a:solidFill>
                <a:latin typeface="Calibri"/>
                <a:cs typeface="Calibri"/>
              </a:rPr>
              <a:t>фиксация</a:t>
            </a:r>
            <a:r>
              <a:rPr sz="1350" b="1" spc="-11" dirty="0">
                <a:solidFill>
                  <a:srgbClr val="244060"/>
                </a:solidFill>
                <a:latin typeface="Calibri"/>
                <a:cs typeface="Calibri"/>
              </a:rPr>
              <a:t> </a:t>
            </a:r>
            <a:r>
              <a:rPr sz="1350" b="1" spc="-8" dirty="0">
                <a:solidFill>
                  <a:srgbClr val="244060"/>
                </a:solidFill>
                <a:latin typeface="Calibri"/>
                <a:cs typeface="Calibri"/>
              </a:rPr>
              <a:t>данного</a:t>
            </a:r>
            <a:r>
              <a:rPr sz="1350" b="1" spc="-11" dirty="0">
                <a:solidFill>
                  <a:srgbClr val="244060"/>
                </a:solidFill>
                <a:latin typeface="Calibri"/>
                <a:cs typeface="Calibri"/>
              </a:rPr>
              <a:t> </a:t>
            </a:r>
            <a:r>
              <a:rPr sz="1350" b="1" spc="-4" dirty="0">
                <a:solidFill>
                  <a:srgbClr val="244060"/>
                </a:solidFill>
                <a:latin typeface="Calibri"/>
                <a:cs typeface="Calibri"/>
              </a:rPr>
              <a:t>факта</a:t>
            </a:r>
            <a:r>
              <a:rPr sz="1350" b="1" spc="4" dirty="0">
                <a:solidFill>
                  <a:srgbClr val="244060"/>
                </a:solidFill>
                <a:latin typeface="Calibri"/>
                <a:cs typeface="Calibri"/>
              </a:rPr>
              <a:t> </a:t>
            </a:r>
            <a:r>
              <a:rPr sz="1350" b="1" spc="-4" dirty="0">
                <a:solidFill>
                  <a:srgbClr val="244060"/>
                </a:solidFill>
                <a:latin typeface="Calibri"/>
                <a:cs typeface="Calibri"/>
              </a:rPr>
              <a:t>для </a:t>
            </a:r>
            <a:r>
              <a:rPr sz="1350" b="1" dirty="0">
                <a:solidFill>
                  <a:srgbClr val="244060"/>
                </a:solidFill>
                <a:latin typeface="Calibri"/>
                <a:cs typeface="Calibri"/>
              </a:rPr>
              <a:t> </a:t>
            </a:r>
            <a:r>
              <a:rPr sz="1350" b="1" spc="-4" dirty="0">
                <a:solidFill>
                  <a:srgbClr val="244060"/>
                </a:solidFill>
                <a:latin typeface="Calibri"/>
                <a:cs typeface="Calibri"/>
              </a:rPr>
              <a:t>дальнейшего</a:t>
            </a:r>
            <a:r>
              <a:rPr sz="1350" b="1" spc="-30" dirty="0">
                <a:solidFill>
                  <a:srgbClr val="244060"/>
                </a:solidFill>
                <a:latin typeface="Calibri"/>
                <a:cs typeface="Calibri"/>
              </a:rPr>
              <a:t> </a:t>
            </a:r>
            <a:r>
              <a:rPr sz="1350" b="1" spc="-4" dirty="0">
                <a:solidFill>
                  <a:srgbClr val="244060"/>
                </a:solidFill>
                <a:latin typeface="Calibri"/>
                <a:cs typeface="Calibri"/>
              </a:rPr>
              <a:t>принятия</a:t>
            </a:r>
            <a:r>
              <a:rPr sz="1350" b="1" spc="-23" dirty="0">
                <a:solidFill>
                  <a:srgbClr val="244060"/>
                </a:solidFill>
                <a:latin typeface="Calibri"/>
                <a:cs typeface="Calibri"/>
              </a:rPr>
              <a:t> </a:t>
            </a:r>
            <a:r>
              <a:rPr sz="1350" b="1" spc="-4" dirty="0">
                <a:solidFill>
                  <a:srgbClr val="244060"/>
                </a:solidFill>
                <a:latin typeface="Calibri"/>
                <a:cs typeface="Calibri"/>
              </a:rPr>
              <a:t>решения</a:t>
            </a:r>
            <a:endParaRPr sz="1350">
              <a:solidFill>
                <a:prstClr val="black"/>
              </a:solidFill>
              <a:latin typeface="Calibri"/>
              <a:cs typeface="Calibri"/>
            </a:endParaRPr>
          </a:p>
        </p:txBody>
      </p:sp>
      <p:grpSp>
        <p:nvGrpSpPr>
          <p:cNvPr id="29" name="object 29"/>
          <p:cNvGrpSpPr/>
          <p:nvPr/>
        </p:nvGrpSpPr>
        <p:grpSpPr>
          <a:xfrm>
            <a:off x="1476756" y="2194512"/>
            <a:ext cx="3985736" cy="2821305"/>
            <a:chOff x="1969007" y="1783016"/>
            <a:chExt cx="5314315" cy="3761740"/>
          </a:xfrm>
        </p:grpSpPr>
        <p:sp>
          <p:nvSpPr>
            <p:cNvPr id="30" name="object 30"/>
            <p:cNvSpPr/>
            <p:nvPr/>
          </p:nvSpPr>
          <p:spPr>
            <a:xfrm>
              <a:off x="6758177" y="1796034"/>
              <a:ext cx="512445" cy="349250"/>
            </a:xfrm>
            <a:custGeom>
              <a:avLst/>
              <a:gdLst/>
              <a:ahLst/>
              <a:cxnLst/>
              <a:rect l="l" t="t" r="r" b="b"/>
              <a:pathLst>
                <a:path w="512445" h="349250">
                  <a:moveTo>
                    <a:pt x="337566" y="0"/>
                  </a:moveTo>
                  <a:lnTo>
                    <a:pt x="337566" y="87249"/>
                  </a:lnTo>
                  <a:lnTo>
                    <a:pt x="0" y="87249"/>
                  </a:lnTo>
                  <a:lnTo>
                    <a:pt x="0" y="261746"/>
                  </a:lnTo>
                  <a:lnTo>
                    <a:pt x="337566" y="261746"/>
                  </a:lnTo>
                  <a:lnTo>
                    <a:pt x="337566" y="348995"/>
                  </a:lnTo>
                  <a:lnTo>
                    <a:pt x="512064" y="174498"/>
                  </a:lnTo>
                  <a:lnTo>
                    <a:pt x="337566"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31" name="object 31"/>
            <p:cNvSpPr/>
            <p:nvPr/>
          </p:nvSpPr>
          <p:spPr>
            <a:xfrm>
              <a:off x="6758177" y="1796034"/>
              <a:ext cx="512445" cy="349250"/>
            </a:xfrm>
            <a:custGeom>
              <a:avLst/>
              <a:gdLst/>
              <a:ahLst/>
              <a:cxnLst/>
              <a:rect l="l" t="t" r="r" b="b"/>
              <a:pathLst>
                <a:path w="512445" h="349250">
                  <a:moveTo>
                    <a:pt x="0" y="87249"/>
                  </a:moveTo>
                  <a:lnTo>
                    <a:pt x="337566" y="87249"/>
                  </a:lnTo>
                  <a:lnTo>
                    <a:pt x="337566" y="0"/>
                  </a:lnTo>
                  <a:lnTo>
                    <a:pt x="512064" y="174498"/>
                  </a:lnTo>
                  <a:lnTo>
                    <a:pt x="337566" y="348995"/>
                  </a:lnTo>
                  <a:lnTo>
                    <a:pt x="337566" y="261746"/>
                  </a:lnTo>
                  <a:lnTo>
                    <a:pt x="0" y="261746"/>
                  </a:lnTo>
                  <a:lnTo>
                    <a:pt x="0" y="87249"/>
                  </a:lnTo>
                  <a:close/>
                </a:path>
              </a:pathLst>
            </a:custGeom>
            <a:ln w="25908">
              <a:solidFill>
                <a:srgbClr val="385D89"/>
              </a:solidFill>
            </a:ln>
          </p:spPr>
          <p:txBody>
            <a:bodyPr wrap="square" lIns="0" tIns="0" rIns="0" bIns="0" rtlCol="0"/>
            <a:lstStyle/>
            <a:p>
              <a:pPr defTabSz="685800"/>
              <a:endParaRPr sz="1350">
                <a:solidFill>
                  <a:prstClr val="black"/>
                </a:solidFill>
                <a:latin typeface="Calibri"/>
              </a:endParaRPr>
            </a:p>
          </p:txBody>
        </p:sp>
        <p:sp>
          <p:nvSpPr>
            <p:cNvPr id="32" name="object 32"/>
            <p:cNvSpPr/>
            <p:nvPr/>
          </p:nvSpPr>
          <p:spPr>
            <a:xfrm>
              <a:off x="6758177" y="3041142"/>
              <a:ext cx="512445" cy="349250"/>
            </a:xfrm>
            <a:custGeom>
              <a:avLst/>
              <a:gdLst/>
              <a:ahLst/>
              <a:cxnLst/>
              <a:rect l="l" t="t" r="r" b="b"/>
              <a:pathLst>
                <a:path w="512445" h="349250">
                  <a:moveTo>
                    <a:pt x="337566" y="0"/>
                  </a:moveTo>
                  <a:lnTo>
                    <a:pt x="337566" y="87249"/>
                  </a:lnTo>
                  <a:lnTo>
                    <a:pt x="0" y="87249"/>
                  </a:lnTo>
                  <a:lnTo>
                    <a:pt x="0" y="261747"/>
                  </a:lnTo>
                  <a:lnTo>
                    <a:pt x="337566" y="261747"/>
                  </a:lnTo>
                  <a:lnTo>
                    <a:pt x="337566" y="348996"/>
                  </a:lnTo>
                  <a:lnTo>
                    <a:pt x="512064" y="174498"/>
                  </a:lnTo>
                  <a:lnTo>
                    <a:pt x="337566"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33" name="object 33"/>
            <p:cNvSpPr/>
            <p:nvPr/>
          </p:nvSpPr>
          <p:spPr>
            <a:xfrm>
              <a:off x="6758177" y="3041142"/>
              <a:ext cx="512445" cy="349250"/>
            </a:xfrm>
            <a:custGeom>
              <a:avLst/>
              <a:gdLst/>
              <a:ahLst/>
              <a:cxnLst/>
              <a:rect l="l" t="t" r="r" b="b"/>
              <a:pathLst>
                <a:path w="512445" h="349250">
                  <a:moveTo>
                    <a:pt x="0" y="87249"/>
                  </a:moveTo>
                  <a:lnTo>
                    <a:pt x="337566" y="87249"/>
                  </a:lnTo>
                  <a:lnTo>
                    <a:pt x="337566" y="0"/>
                  </a:lnTo>
                  <a:lnTo>
                    <a:pt x="512064" y="174498"/>
                  </a:lnTo>
                  <a:lnTo>
                    <a:pt x="337566" y="348996"/>
                  </a:lnTo>
                  <a:lnTo>
                    <a:pt x="337566" y="261747"/>
                  </a:lnTo>
                  <a:lnTo>
                    <a:pt x="0" y="261747"/>
                  </a:lnTo>
                  <a:lnTo>
                    <a:pt x="0" y="87249"/>
                  </a:lnTo>
                  <a:close/>
                </a:path>
              </a:pathLst>
            </a:custGeom>
            <a:ln w="25907">
              <a:solidFill>
                <a:srgbClr val="385D89"/>
              </a:solidFill>
            </a:ln>
          </p:spPr>
          <p:txBody>
            <a:bodyPr wrap="square" lIns="0" tIns="0" rIns="0" bIns="0" rtlCol="0"/>
            <a:lstStyle/>
            <a:p>
              <a:pPr defTabSz="685800"/>
              <a:endParaRPr sz="1350">
                <a:solidFill>
                  <a:prstClr val="black"/>
                </a:solidFill>
                <a:latin typeface="Calibri"/>
              </a:endParaRPr>
            </a:p>
          </p:txBody>
        </p:sp>
        <p:pic>
          <p:nvPicPr>
            <p:cNvPr id="34" name="object 34"/>
            <p:cNvPicPr/>
            <p:nvPr/>
          </p:nvPicPr>
          <p:blipFill>
            <a:blip r:embed="rId11" cstate="print"/>
            <a:stretch>
              <a:fillRect/>
            </a:stretch>
          </p:blipFill>
          <p:spPr>
            <a:xfrm>
              <a:off x="1969007" y="4085844"/>
              <a:ext cx="4604004" cy="1373124"/>
            </a:xfrm>
            <a:prstGeom prst="rect">
              <a:avLst/>
            </a:prstGeom>
          </p:spPr>
        </p:pic>
        <p:pic>
          <p:nvPicPr>
            <p:cNvPr id="35" name="object 35"/>
            <p:cNvPicPr/>
            <p:nvPr/>
          </p:nvPicPr>
          <p:blipFill>
            <a:blip r:embed="rId12" cstate="print"/>
            <a:stretch>
              <a:fillRect/>
            </a:stretch>
          </p:blipFill>
          <p:spPr>
            <a:xfrm>
              <a:off x="2118359" y="4091939"/>
              <a:ext cx="4373880" cy="1452372"/>
            </a:xfrm>
            <a:prstGeom prst="rect">
              <a:avLst/>
            </a:prstGeom>
          </p:spPr>
        </p:pic>
        <p:sp>
          <p:nvSpPr>
            <p:cNvPr id="36" name="object 36"/>
            <p:cNvSpPr/>
            <p:nvPr/>
          </p:nvSpPr>
          <p:spPr>
            <a:xfrm>
              <a:off x="2016251" y="4113276"/>
              <a:ext cx="4514215" cy="1283335"/>
            </a:xfrm>
            <a:custGeom>
              <a:avLst/>
              <a:gdLst/>
              <a:ahLst/>
              <a:cxnLst/>
              <a:rect l="l" t="t" r="r" b="b"/>
              <a:pathLst>
                <a:path w="4514215" h="1283335">
                  <a:moveTo>
                    <a:pt x="4300220" y="0"/>
                  </a:moveTo>
                  <a:lnTo>
                    <a:pt x="213868" y="0"/>
                  </a:lnTo>
                  <a:lnTo>
                    <a:pt x="164831" y="5648"/>
                  </a:lnTo>
                  <a:lnTo>
                    <a:pt x="119816" y="21738"/>
                  </a:lnTo>
                  <a:lnTo>
                    <a:pt x="80107" y="46986"/>
                  </a:lnTo>
                  <a:lnTo>
                    <a:pt x="46986" y="80107"/>
                  </a:lnTo>
                  <a:lnTo>
                    <a:pt x="21738" y="119816"/>
                  </a:lnTo>
                  <a:lnTo>
                    <a:pt x="5648" y="164831"/>
                  </a:lnTo>
                  <a:lnTo>
                    <a:pt x="0" y="213868"/>
                  </a:lnTo>
                  <a:lnTo>
                    <a:pt x="0" y="1069340"/>
                  </a:lnTo>
                  <a:lnTo>
                    <a:pt x="5648" y="1118376"/>
                  </a:lnTo>
                  <a:lnTo>
                    <a:pt x="21738" y="1163391"/>
                  </a:lnTo>
                  <a:lnTo>
                    <a:pt x="46986" y="1203100"/>
                  </a:lnTo>
                  <a:lnTo>
                    <a:pt x="80107" y="1236221"/>
                  </a:lnTo>
                  <a:lnTo>
                    <a:pt x="119816" y="1261469"/>
                  </a:lnTo>
                  <a:lnTo>
                    <a:pt x="164831" y="1277559"/>
                  </a:lnTo>
                  <a:lnTo>
                    <a:pt x="213868" y="1283208"/>
                  </a:lnTo>
                  <a:lnTo>
                    <a:pt x="4300220" y="1283208"/>
                  </a:lnTo>
                  <a:lnTo>
                    <a:pt x="4349256" y="1277559"/>
                  </a:lnTo>
                  <a:lnTo>
                    <a:pt x="4394271" y="1261469"/>
                  </a:lnTo>
                  <a:lnTo>
                    <a:pt x="4433980" y="1236221"/>
                  </a:lnTo>
                  <a:lnTo>
                    <a:pt x="4467101" y="1203100"/>
                  </a:lnTo>
                  <a:lnTo>
                    <a:pt x="4492349" y="1163391"/>
                  </a:lnTo>
                  <a:lnTo>
                    <a:pt x="4508439" y="1118376"/>
                  </a:lnTo>
                  <a:lnTo>
                    <a:pt x="4514088" y="1069340"/>
                  </a:lnTo>
                  <a:lnTo>
                    <a:pt x="4514088" y="213868"/>
                  </a:lnTo>
                  <a:lnTo>
                    <a:pt x="4508439" y="164831"/>
                  </a:lnTo>
                  <a:lnTo>
                    <a:pt x="4492349" y="119816"/>
                  </a:lnTo>
                  <a:lnTo>
                    <a:pt x="4467101" y="80107"/>
                  </a:lnTo>
                  <a:lnTo>
                    <a:pt x="4433980" y="46986"/>
                  </a:lnTo>
                  <a:lnTo>
                    <a:pt x="4394271" y="21738"/>
                  </a:lnTo>
                  <a:lnTo>
                    <a:pt x="4349256" y="5648"/>
                  </a:lnTo>
                  <a:lnTo>
                    <a:pt x="4300220"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37" name="object 37"/>
            <p:cNvSpPr/>
            <p:nvPr/>
          </p:nvSpPr>
          <p:spPr>
            <a:xfrm>
              <a:off x="2016251" y="4113276"/>
              <a:ext cx="4514215" cy="1283335"/>
            </a:xfrm>
            <a:custGeom>
              <a:avLst/>
              <a:gdLst/>
              <a:ahLst/>
              <a:cxnLst/>
              <a:rect l="l" t="t" r="r" b="b"/>
              <a:pathLst>
                <a:path w="4514215" h="1283335">
                  <a:moveTo>
                    <a:pt x="0" y="213868"/>
                  </a:moveTo>
                  <a:lnTo>
                    <a:pt x="5648" y="164831"/>
                  </a:lnTo>
                  <a:lnTo>
                    <a:pt x="21738" y="119816"/>
                  </a:lnTo>
                  <a:lnTo>
                    <a:pt x="46986" y="80107"/>
                  </a:lnTo>
                  <a:lnTo>
                    <a:pt x="80107" y="46986"/>
                  </a:lnTo>
                  <a:lnTo>
                    <a:pt x="119816" y="21738"/>
                  </a:lnTo>
                  <a:lnTo>
                    <a:pt x="164831" y="5648"/>
                  </a:lnTo>
                  <a:lnTo>
                    <a:pt x="213868" y="0"/>
                  </a:lnTo>
                  <a:lnTo>
                    <a:pt x="4300220" y="0"/>
                  </a:lnTo>
                  <a:lnTo>
                    <a:pt x="4349256" y="5648"/>
                  </a:lnTo>
                  <a:lnTo>
                    <a:pt x="4394271" y="21738"/>
                  </a:lnTo>
                  <a:lnTo>
                    <a:pt x="4433980" y="46986"/>
                  </a:lnTo>
                  <a:lnTo>
                    <a:pt x="4467101" y="80107"/>
                  </a:lnTo>
                  <a:lnTo>
                    <a:pt x="4492349" y="119816"/>
                  </a:lnTo>
                  <a:lnTo>
                    <a:pt x="4508439" y="164831"/>
                  </a:lnTo>
                  <a:lnTo>
                    <a:pt x="4514088" y="213868"/>
                  </a:lnTo>
                  <a:lnTo>
                    <a:pt x="4514088" y="1069340"/>
                  </a:lnTo>
                  <a:lnTo>
                    <a:pt x="4508439" y="1118376"/>
                  </a:lnTo>
                  <a:lnTo>
                    <a:pt x="4492349" y="1163391"/>
                  </a:lnTo>
                  <a:lnTo>
                    <a:pt x="4467101" y="1203100"/>
                  </a:lnTo>
                  <a:lnTo>
                    <a:pt x="4433980" y="1236221"/>
                  </a:lnTo>
                  <a:lnTo>
                    <a:pt x="4394271" y="1261469"/>
                  </a:lnTo>
                  <a:lnTo>
                    <a:pt x="4349256" y="1277559"/>
                  </a:lnTo>
                  <a:lnTo>
                    <a:pt x="4300220" y="1283208"/>
                  </a:lnTo>
                  <a:lnTo>
                    <a:pt x="213868" y="1283208"/>
                  </a:lnTo>
                  <a:lnTo>
                    <a:pt x="164831" y="1277559"/>
                  </a:lnTo>
                  <a:lnTo>
                    <a:pt x="119816" y="1261469"/>
                  </a:lnTo>
                  <a:lnTo>
                    <a:pt x="80107" y="1236221"/>
                  </a:lnTo>
                  <a:lnTo>
                    <a:pt x="46986" y="1203100"/>
                  </a:lnTo>
                  <a:lnTo>
                    <a:pt x="21738" y="1163391"/>
                  </a:lnTo>
                  <a:lnTo>
                    <a:pt x="5648" y="1118376"/>
                  </a:lnTo>
                  <a:lnTo>
                    <a:pt x="0" y="1069340"/>
                  </a:lnTo>
                  <a:lnTo>
                    <a:pt x="0" y="213868"/>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38" name="object 38"/>
          <p:cNvSpPr txBox="1"/>
          <p:nvPr/>
        </p:nvSpPr>
        <p:spPr>
          <a:xfrm>
            <a:off x="1748599" y="3988498"/>
            <a:ext cx="2909888" cy="840615"/>
          </a:xfrm>
          <a:prstGeom prst="rect">
            <a:avLst/>
          </a:prstGeom>
        </p:spPr>
        <p:txBody>
          <a:bodyPr vert="horz" wrap="square" lIns="0" tIns="9525" rIns="0" bIns="0" rtlCol="0">
            <a:spAutoFit/>
          </a:bodyPr>
          <a:lstStyle/>
          <a:p>
            <a:pPr marL="9525" marR="3810" algn="ctr" defTabSz="685800">
              <a:spcBef>
                <a:spcPts val="75"/>
              </a:spcBef>
            </a:pPr>
            <a:r>
              <a:rPr b="1" spc="-8" dirty="0">
                <a:solidFill>
                  <a:srgbClr val="244060"/>
                </a:solidFill>
                <a:latin typeface="Calibri"/>
                <a:cs typeface="Calibri"/>
              </a:rPr>
              <a:t>Отказ</a:t>
            </a:r>
            <a:r>
              <a:rPr b="1" spc="-19" dirty="0">
                <a:solidFill>
                  <a:srgbClr val="244060"/>
                </a:solidFill>
                <a:latin typeface="Calibri"/>
                <a:cs typeface="Calibri"/>
              </a:rPr>
              <a:t> </a:t>
            </a:r>
            <a:r>
              <a:rPr b="1" spc="-4" dirty="0">
                <a:solidFill>
                  <a:srgbClr val="244060"/>
                </a:solidFill>
                <a:latin typeface="Calibri"/>
                <a:cs typeface="Calibri"/>
              </a:rPr>
              <a:t>от</a:t>
            </a:r>
            <a:r>
              <a:rPr b="1" spc="-30" dirty="0">
                <a:solidFill>
                  <a:srgbClr val="244060"/>
                </a:solidFill>
                <a:latin typeface="Calibri"/>
                <a:cs typeface="Calibri"/>
              </a:rPr>
              <a:t> </a:t>
            </a:r>
            <a:r>
              <a:rPr b="1" spc="-4" dirty="0">
                <a:solidFill>
                  <a:srgbClr val="244060"/>
                </a:solidFill>
                <a:latin typeface="Calibri"/>
                <a:cs typeface="Calibri"/>
              </a:rPr>
              <a:t>сдачи</a:t>
            </a:r>
            <a:r>
              <a:rPr b="1" spc="-19" dirty="0">
                <a:solidFill>
                  <a:srgbClr val="244060"/>
                </a:solidFill>
                <a:latin typeface="Calibri"/>
                <a:cs typeface="Calibri"/>
              </a:rPr>
              <a:t> </a:t>
            </a:r>
            <a:r>
              <a:rPr b="1" spc="-4" dirty="0">
                <a:solidFill>
                  <a:srgbClr val="244060"/>
                </a:solidFill>
                <a:latin typeface="Calibri"/>
                <a:cs typeface="Calibri"/>
              </a:rPr>
              <a:t>запрещенных </a:t>
            </a:r>
            <a:r>
              <a:rPr b="1" spc="-394" dirty="0">
                <a:solidFill>
                  <a:srgbClr val="244060"/>
                </a:solidFill>
                <a:latin typeface="Calibri"/>
                <a:cs typeface="Calibri"/>
              </a:rPr>
              <a:t> </a:t>
            </a:r>
            <a:r>
              <a:rPr b="1" spc="-11" dirty="0">
                <a:solidFill>
                  <a:srgbClr val="244060"/>
                </a:solidFill>
                <a:latin typeface="Calibri"/>
                <a:cs typeface="Calibri"/>
              </a:rPr>
              <a:t>средств,</a:t>
            </a:r>
            <a:endParaRPr>
              <a:solidFill>
                <a:prstClr val="black"/>
              </a:solidFill>
              <a:latin typeface="Calibri"/>
              <a:cs typeface="Calibri"/>
            </a:endParaRPr>
          </a:p>
          <a:p>
            <a:pPr marL="1905" algn="ctr" defTabSz="685800"/>
            <a:r>
              <a:rPr b="1" dirty="0">
                <a:solidFill>
                  <a:srgbClr val="244060"/>
                </a:solidFill>
                <a:latin typeface="Calibri"/>
                <a:cs typeface="Calibri"/>
              </a:rPr>
              <a:t>в</a:t>
            </a:r>
            <a:r>
              <a:rPr b="1" spc="-11" dirty="0">
                <a:solidFill>
                  <a:srgbClr val="244060"/>
                </a:solidFill>
                <a:latin typeface="Calibri"/>
                <a:cs typeface="Calibri"/>
              </a:rPr>
              <a:t> </a:t>
            </a:r>
            <a:r>
              <a:rPr b="1" spc="-8" dirty="0">
                <a:solidFill>
                  <a:srgbClr val="244060"/>
                </a:solidFill>
                <a:latin typeface="Calibri"/>
                <a:cs typeface="Calibri"/>
              </a:rPr>
              <a:t>том</a:t>
            </a:r>
            <a:r>
              <a:rPr b="1" spc="-15" dirty="0">
                <a:solidFill>
                  <a:srgbClr val="244060"/>
                </a:solidFill>
                <a:latin typeface="Calibri"/>
                <a:cs typeface="Calibri"/>
              </a:rPr>
              <a:t> </a:t>
            </a:r>
            <a:r>
              <a:rPr b="1" spc="-4" dirty="0">
                <a:solidFill>
                  <a:srgbClr val="244060"/>
                </a:solidFill>
                <a:latin typeface="Calibri"/>
                <a:cs typeface="Calibri"/>
              </a:rPr>
              <a:t>числе</a:t>
            </a:r>
            <a:r>
              <a:rPr b="1" spc="-11" dirty="0">
                <a:solidFill>
                  <a:srgbClr val="244060"/>
                </a:solidFill>
                <a:latin typeface="Calibri"/>
                <a:cs typeface="Calibri"/>
              </a:rPr>
              <a:t> средств </a:t>
            </a:r>
            <a:r>
              <a:rPr b="1" spc="-8" dirty="0">
                <a:solidFill>
                  <a:srgbClr val="244060"/>
                </a:solidFill>
                <a:latin typeface="Calibri"/>
                <a:cs typeface="Calibri"/>
              </a:rPr>
              <a:t>связи</a:t>
            </a:r>
            <a:endParaRPr>
              <a:solidFill>
                <a:prstClr val="black"/>
              </a:solidFill>
              <a:latin typeface="Calibri"/>
              <a:cs typeface="Calibri"/>
            </a:endParaRPr>
          </a:p>
        </p:txBody>
      </p:sp>
      <p:grpSp>
        <p:nvGrpSpPr>
          <p:cNvPr id="39" name="object 39"/>
          <p:cNvGrpSpPr/>
          <p:nvPr/>
        </p:nvGrpSpPr>
        <p:grpSpPr>
          <a:xfrm>
            <a:off x="1458468" y="4952611"/>
            <a:ext cx="3522821" cy="1048226"/>
            <a:chOff x="1944623" y="5460480"/>
            <a:chExt cx="4697095" cy="1397635"/>
          </a:xfrm>
        </p:grpSpPr>
        <p:pic>
          <p:nvPicPr>
            <p:cNvPr id="40" name="object 40"/>
            <p:cNvPicPr/>
            <p:nvPr/>
          </p:nvPicPr>
          <p:blipFill>
            <a:blip r:embed="rId13" cstate="print"/>
            <a:stretch>
              <a:fillRect/>
            </a:stretch>
          </p:blipFill>
          <p:spPr>
            <a:xfrm>
              <a:off x="1944623" y="5460480"/>
              <a:ext cx="4696968" cy="1397517"/>
            </a:xfrm>
            <a:prstGeom prst="rect">
              <a:avLst/>
            </a:prstGeom>
          </p:spPr>
        </p:pic>
        <p:sp>
          <p:nvSpPr>
            <p:cNvPr id="41" name="object 41"/>
            <p:cNvSpPr/>
            <p:nvPr/>
          </p:nvSpPr>
          <p:spPr>
            <a:xfrm>
              <a:off x="1991867" y="5487924"/>
              <a:ext cx="4607560" cy="1335405"/>
            </a:xfrm>
            <a:custGeom>
              <a:avLst/>
              <a:gdLst/>
              <a:ahLst/>
              <a:cxnLst/>
              <a:rect l="l" t="t" r="r" b="b"/>
              <a:pathLst>
                <a:path w="4607559" h="1335404">
                  <a:moveTo>
                    <a:pt x="4384548" y="0"/>
                  </a:moveTo>
                  <a:lnTo>
                    <a:pt x="222504" y="0"/>
                  </a:lnTo>
                  <a:lnTo>
                    <a:pt x="177647" y="4518"/>
                  </a:lnTo>
                  <a:lnTo>
                    <a:pt x="135874" y="17478"/>
                  </a:lnTo>
                  <a:lnTo>
                    <a:pt x="98077" y="37986"/>
                  </a:lnTo>
                  <a:lnTo>
                    <a:pt x="65150" y="65150"/>
                  </a:lnTo>
                  <a:lnTo>
                    <a:pt x="37986" y="98077"/>
                  </a:lnTo>
                  <a:lnTo>
                    <a:pt x="17478" y="135874"/>
                  </a:lnTo>
                  <a:lnTo>
                    <a:pt x="4518" y="177647"/>
                  </a:lnTo>
                  <a:lnTo>
                    <a:pt x="0" y="222503"/>
                  </a:lnTo>
                  <a:lnTo>
                    <a:pt x="0" y="1112520"/>
                  </a:lnTo>
                  <a:lnTo>
                    <a:pt x="4518" y="1157362"/>
                  </a:lnTo>
                  <a:lnTo>
                    <a:pt x="17478" y="1199128"/>
                  </a:lnTo>
                  <a:lnTo>
                    <a:pt x="37986" y="1236923"/>
                  </a:lnTo>
                  <a:lnTo>
                    <a:pt x="65151" y="1269853"/>
                  </a:lnTo>
                  <a:lnTo>
                    <a:pt x="98077" y="1297023"/>
                  </a:lnTo>
                  <a:lnTo>
                    <a:pt x="135874" y="1317538"/>
                  </a:lnTo>
                  <a:lnTo>
                    <a:pt x="177647" y="1330503"/>
                  </a:lnTo>
                  <a:lnTo>
                    <a:pt x="222504" y="1335023"/>
                  </a:lnTo>
                  <a:lnTo>
                    <a:pt x="4384548" y="1335023"/>
                  </a:lnTo>
                  <a:lnTo>
                    <a:pt x="4429404" y="1330503"/>
                  </a:lnTo>
                  <a:lnTo>
                    <a:pt x="4471177" y="1317538"/>
                  </a:lnTo>
                  <a:lnTo>
                    <a:pt x="4508974" y="1297023"/>
                  </a:lnTo>
                  <a:lnTo>
                    <a:pt x="4541901" y="1269853"/>
                  </a:lnTo>
                  <a:lnTo>
                    <a:pt x="4569065" y="1236923"/>
                  </a:lnTo>
                  <a:lnTo>
                    <a:pt x="4589573" y="1199128"/>
                  </a:lnTo>
                  <a:lnTo>
                    <a:pt x="4602533" y="1157362"/>
                  </a:lnTo>
                  <a:lnTo>
                    <a:pt x="4607052" y="1112520"/>
                  </a:lnTo>
                  <a:lnTo>
                    <a:pt x="4607052" y="222503"/>
                  </a:lnTo>
                  <a:lnTo>
                    <a:pt x="4602533" y="177647"/>
                  </a:lnTo>
                  <a:lnTo>
                    <a:pt x="4589573" y="135874"/>
                  </a:lnTo>
                  <a:lnTo>
                    <a:pt x="4569065" y="98077"/>
                  </a:lnTo>
                  <a:lnTo>
                    <a:pt x="4541900" y="65150"/>
                  </a:lnTo>
                  <a:lnTo>
                    <a:pt x="4508974" y="37986"/>
                  </a:lnTo>
                  <a:lnTo>
                    <a:pt x="4471177" y="17478"/>
                  </a:lnTo>
                  <a:lnTo>
                    <a:pt x="4429404" y="4518"/>
                  </a:lnTo>
                  <a:lnTo>
                    <a:pt x="438454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42" name="object 42"/>
            <p:cNvSpPr/>
            <p:nvPr/>
          </p:nvSpPr>
          <p:spPr>
            <a:xfrm>
              <a:off x="1991867" y="5487924"/>
              <a:ext cx="4607560" cy="1335405"/>
            </a:xfrm>
            <a:custGeom>
              <a:avLst/>
              <a:gdLst/>
              <a:ahLst/>
              <a:cxnLst/>
              <a:rect l="l" t="t" r="r" b="b"/>
              <a:pathLst>
                <a:path w="4607559" h="1335404">
                  <a:moveTo>
                    <a:pt x="0" y="222503"/>
                  </a:moveTo>
                  <a:lnTo>
                    <a:pt x="4518" y="177647"/>
                  </a:lnTo>
                  <a:lnTo>
                    <a:pt x="17478" y="135874"/>
                  </a:lnTo>
                  <a:lnTo>
                    <a:pt x="37986" y="98077"/>
                  </a:lnTo>
                  <a:lnTo>
                    <a:pt x="65150" y="65150"/>
                  </a:lnTo>
                  <a:lnTo>
                    <a:pt x="98077" y="37986"/>
                  </a:lnTo>
                  <a:lnTo>
                    <a:pt x="135874" y="17478"/>
                  </a:lnTo>
                  <a:lnTo>
                    <a:pt x="177647" y="4518"/>
                  </a:lnTo>
                  <a:lnTo>
                    <a:pt x="222504" y="0"/>
                  </a:lnTo>
                  <a:lnTo>
                    <a:pt x="4384548" y="0"/>
                  </a:lnTo>
                  <a:lnTo>
                    <a:pt x="4429404" y="4518"/>
                  </a:lnTo>
                  <a:lnTo>
                    <a:pt x="4471177" y="17478"/>
                  </a:lnTo>
                  <a:lnTo>
                    <a:pt x="4508974" y="37986"/>
                  </a:lnTo>
                  <a:lnTo>
                    <a:pt x="4541900" y="65150"/>
                  </a:lnTo>
                  <a:lnTo>
                    <a:pt x="4569065" y="98077"/>
                  </a:lnTo>
                  <a:lnTo>
                    <a:pt x="4589573" y="135874"/>
                  </a:lnTo>
                  <a:lnTo>
                    <a:pt x="4602533" y="177647"/>
                  </a:lnTo>
                  <a:lnTo>
                    <a:pt x="4607052" y="222503"/>
                  </a:lnTo>
                  <a:lnTo>
                    <a:pt x="4607052" y="1112520"/>
                  </a:lnTo>
                  <a:lnTo>
                    <a:pt x="4602533" y="1157362"/>
                  </a:lnTo>
                  <a:lnTo>
                    <a:pt x="4589573" y="1199128"/>
                  </a:lnTo>
                  <a:lnTo>
                    <a:pt x="4569065" y="1236923"/>
                  </a:lnTo>
                  <a:lnTo>
                    <a:pt x="4541901" y="1269853"/>
                  </a:lnTo>
                  <a:lnTo>
                    <a:pt x="4508974" y="1297023"/>
                  </a:lnTo>
                  <a:lnTo>
                    <a:pt x="4471177" y="1317538"/>
                  </a:lnTo>
                  <a:lnTo>
                    <a:pt x="4429404" y="1330503"/>
                  </a:lnTo>
                  <a:lnTo>
                    <a:pt x="4384548" y="1335023"/>
                  </a:lnTo>
                  <a:lnTo>
                    <a:pt x="222504" y="1335023"/>
                  </a:lnTo>
                  <a:lnTo>
                    <a:pt x="177647" y="1330503"/>
                  </a:lnTo>
                  <a:lnTo>
                    <a:pt x="135874" y="1317538"/>
                  </a:lnTo>
                  <a:lnTo>
                    <a:pt x="98077" y="1297023"/>
                  </a:lnTo>
                  <a:lnTo>
                    <a:pt x="65151" y="1269853"/>
                  </a:lnTo>
                  <a:lnTo>
                    <a:pt x="37986" y="1236923"/>
                  </a:lnTo>
                  <a:lnTo>
                    <a:pt x="17478" y="1199128"/>
                  </a:lnTo>
                  <a:lnTo>
                    <a:pt x="4518" y="1157362"/>
                  </a:lnTo>
                  <a:lnTo>
                    <a:pt x="0" y="1112520"/>
                  </a:lnTo>
                  <a:lnTo>
                    <a:pt x="0" y="222503"/>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43" name="object 43"/>
          <p:cNvSpPr txBox="1"/>
          <p:nvPr/>
        </p:nvSpPr>
        <p:spPr>
          <a:xfrm>
            <a:off x="2402014" y="5176494"/>
            <a:ext cx="1642586" cy="563616"/>
          </a:xfrm>
          <a:prstGeom prst="rect">
            <a:avLst/>
          </a:prstGeom>
        </p:spPr>
        <p:txBody>
          <a:bodyPr vert="horz" wrap="square" lIns="0" tIns="9525" rIns="0" bIns="0" rtlCol="0">
            <a:spAutoFit/>
          </a:bodyPr>
          <a:lstStyle/>
          <a:p>
            <a:pPr algn="ctr" defTabSz="685800">
              <a:spcBef>
                <a:spcPts val="75"/>
              </a:spcBef>
            </a:pPr>
            <a:r>
              <a:rPr b="1" spc="-8" dirty="0">
                <a:solidFill>
                  <a:srgbClr val="244060"/>
                </a:solidFill>
                <a:latin typeface="Calibri"/>
                <a:cs typeface="Calibri"/>
              </a:rPr>
              <a:t>Опоздание</a:t>
            </a:r>
            <a:endParaRPr>
              <a:solidFill>
                <a:prstClr val="black"/>
              </a:solidFill>
              <a:latin typeface="Calibri"/>
              <a:cs typeface="Calibri"/>
            </a:endParaRPr>
          </a:p>
          <a:p>
            <a:pPr algn="ctr" defTabSz="685800"/>
            <a:r>
              <a:rPr b="1" spc="-4" dirty="0">
                <a:solidFill>
                  <a:srgbClr val="244060"/>
                </a:solidFill>
                <a:latin typeface="Calibri"/>
                <a:cs typeface="Calibri"/>
              </a:rPr>
              <a:t>участника</a:t>
            </a:r>
            <a:r>
              <a:rPr b="1" spc="-23" dirty="0">
                <a:solidFill>
                  <a:srgbClr val="244060"/>
                </a:solidFill>
                <a:latin typeface="Calibri"/>
                <a:cs typeface="Calibri"/>
              </a:rPr>
              <a:t> </a:t>
            </a:r>
            <a:r>
              <a:rPr b="1" dirty="0">
                <a:solidFill>
                  <a:srgbClr val="244060"/>
                </a:solidFill>
                <a:latin typeface="Calibri"/>
                <a:cs typeface="Calibri"/>
              </a:rPr>
              <a:t>в</a:t>
            </a:r>
            <a:r>
              <a:rPr b="1" spc="-19" dirty="0">
                <a:solidFill>
                  <a:srgbClr val="244060"/>
                </a:solidFill>
                <a:latin typeface="Calibri"/>
                <a:cs typeface="Calibri"/>
              </a:rPr>
              <a:t> </a:t>
            </a:r>
            <a:r>
              <a:rPr b="1" dirty="0">
                <a:solidFill>
                  <a:srgbClr val="244060"/>
                </a:solidFill>
                <a:latin typeface="Calibri"/>
                <a:cs typeface="Calibri"/>
              </a:rPr>
              <a:t>ППЭ</a:t>
            </a:r>
            <a:endParaRPr>
              <a:solidFill>
                <a:prstClr val="black"/>
              </a:solidFill>
              <a:latin typeface="Calibri"/>
              <a:cs typeface="Calibri"/>
            </a:endParaRPr>
          </a:p>
        </p:txBody>
      </p:sp>
      <p:grpSp>
        <p:nvGrpSpPr>
          <p:cNvPr id="44" name="object 44"/>
          <p:cNvGrpSpPr/>
          <p:nvPr/>
        </p:nvGrpSpPr>
        <p:grpSpPr>
          <a:xfrm>
            <a:off x="5482971" y="3761613"/>
            <a:ext cx="3438525" cy="1243965"/>
            <a:chOff x="7310628" y="3872484"/>
            <a:chExt cx="4584700" cy="1658620"/>
          </a:xfrm>
        </p:grpSpPr>
        <p:pic>
          <p:nvPicPr>
            <p:cNvPr id="45" name="object 45"/>
            <p:cNvPicPr/>
            <p:nvPr/>
          </p:nvPicPr>
          <p:blipFill>
            <a:blip r:embed="rId14" cstate="print"/>
            <a:stretch>
              <a:fillRect/>
            </a:stretch>
          </p:blipFill>
          <p:spPr>
            <a:xfrm>
              <a:off x="7310628" y="3985260"/>
              <a:ext cx="4584191" cy="1365503"/>
            </a:xfrm>
            <a:prstGeom prst="rect">
              <a:avLst/>
            </a:prstGeom>
          </p:spPr>
        </p:pic>
        <p:pic>
          <p:nvPicPr>
            <p:cNvPr id="46" name="object 46"/>
            <p:cNvPicPr/>
            <p:nvPr/>
          </p:nvPicPr>
          <p:blipFill>
            <a:blip r:embed="rId15" cstate="print"/>
            <a:stretch>
              <a:fillRect/>
            </a:stretch>
          </p:blipFill>
          <p:spPr>
            <a:xfrm>
              <a:off x="7341108" y="3872484"/>
              <a:ext cx="3834384" cy="1658112"/>
            </a:xfrm>
            <a:prstGeom prst="rect">
              <a:avLst/>
            </a:prstGeom>
          </p:spPr>
        </p:pic>
        <p:sp>
          <p:nvSpPr>
            <p:cNvPr id="47" name="object 47"/>
            <p:cNvSpPr/>
            <p:nvPr/>
          </p:nvSpPr>
          <p:spPr>
            <a:xfrm>
              <a:off x="7357872" y="4012692"/>
              <a:ext cx="4494530" cy="1275715"/>
            </a:xfrm>
            <a:custGeom>
              <a:avLst/>
              <a:gdLst/>
              <a:ahLst/>
              <a:cxnLst/>
              <a:rect l="l" t="t" r="r" b="b"/>
              <a:pathLst>
                <a:path w="4494530" h="1275714">
                  <a:moveTo>
                    <a:pt x="4281678" y="0"/>
                  </a:moveTo>
                  <a:lnTo>
                    <a:pt x="212598" y="0"/>
                  </a:lnTo>
                  <a:lnTo>
                    <a:pt x="163832" y="5611"/>
                  </a:lnTo>
                  <a:lnTo>
                    <a:pt x="119076" y="21598"/>
                  </a:lnTo>
                  <a:lnTo>
                    <a:pt x="79603" y="46686"/>
                  </a:lnTo>
                  <a:lnTo>
                    <a:pt x="46686" y="79603"/>
                  </a:lnTo>
                  <a:lnTo>
                    <a:pt x="21598" y="119076"/>
                  </a:lnTo>
                  <a:lnTo>
                    <a:pt x="5611" y="163832"/>
                  </a:lnTo>
                  <a:lnTo>
                    <a:pt x="0" y="212597"/>
                  </a:lnTo>
                  <a:lnTo>
                    <a:pt x="0" y="1062989"/>
                  </a:lnTo>
                  <a:lnTo>
                    <a:pt x="5611" y="1111755"/>
                  </a:lnTo>
                  <a:lnTo>
                    <a:pt x="21598" y="1156511"/>
                  </a:lnTo>
                  <a:lnTo>
                    <a:pt x="46686" y="1195984"/>
                  </a:lnTo>
                  <a:lnTo>
                    <a:pt x="79603" y="1228901"/>
                  </a:lnTo>
                  <a:lnTo>
                    <a:pt x="119076" y="1253989"/>
                  </a:lnTo>
                  <a:lnTo>
                    <a:pt x="163832" y="1269976"/>
                  </a:lnTo>
                  <a:lnTo>
                    <a:pt x="212598" y="1275587"/>
                  </a:lnTo>
                  <a:lnTo>
                    <a:pt x="4281678" y="1275587"/>
                  </a:lnTo>
                  <a:lnTo>
                    <a:pt x="4330443" y="1269976"/>
                  </a:lnTo>
                  <a:lnTo>
                    <a:pt x="4375199" y="1253989"/>
                  </a:lnTo>
                  <a:lnTo>
                    <a:pt x="4414672" y="1228901"/>
                  </a:lnTo>
                  <a:lnTo>
                    <a:pt x="4447589" y="1195984"/>
                  </a:lnTo>
                  <a:lnTo>
                    <a:pt x="4472677" y="1156511"/>
                  </a:lnTo>
                  <a:lnTo>
                    <a:pt x="4488664" y="1111755"/>
                  </a:lnTo>
                  <a:lnTo>
                    <a:pt x="4494276" y="1062989"/>
                  </a:lnTo>
                  <a:lnTo>
                    <a:pt x="4494276" y="212597"/>
                  </a:lnTo>
                  <a:lnTo>
                    <a:pt x="4488664" y="163832"/>
                  </a:lnTo>
                  <a:lnTo>
                    <a:pt x="4472677" y="119076"/>
                  </a:lnTo>
                  <a:lnTo>
                    <a:pt x="4447589" y="79603"/>
                  </a:lnTo>
                  <a:lnTo>
                    <a:pt x="4414672" y="46686"/>
                  </a:lnTo>
                  <a:lnTo>
                    <a:pt x="4375199" y="21598"/>
                  </a:lnTo>
                  <a:lnTo>
                    <a:pt x="4330443" y="5611"/>
                  </a:lnTo>
                  <a:lnTo>
                    <a:pt x="428167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48" name="object 48"/>
            <p:cNvSpPr/>
            <p:nvPr/>
          </p:nvSpPr>
          <p:spPr>
            <a:xfrm>
              <a:off x="7357872" y="4012692"/>
              <a:ext cx="4494530" cy="1275715"/>
            </a:xfrm>
            <a:custGeom>
              <a:avLst/>
              <a:gdLst/>
              <a:ahLst/>
              <a:cxnLst/>
              <a:rect l="l" t="t" r="r" b="b"/>
              <a:pathLst>
                <a:path w="4494530" h="1275714">
                  <a:moveTo>
                    <a:pt x="0" y="212597"/>
                  </a:moveTo>
                  <a:lnTo>
                    <a:pt x="5611" y="163832"/>
                  </a:lnTo>
                  <a:lnTo>
                    <a:pt x="21598" y="119076"/>
                  </a:lnTo>
                  <a:lnTo>
                    <a:pt x="46686" y="79603"/>
                  </a:lnTo>
                  <a:lnTo>
                    <a:pt x="79603" y="46686"/>
                  </a:lnTo>
                  <a:lnTo>
                    <a:pt x="119076" y="21598"/>
                  </a:lnTo>
                  <a:lnTo>
                    <a:pt x="163832" y="5611"/>
                  </a:lnTo>
                  <a:lnTo>
                    <a:pt x="212598" y="0"/>
                  </a:lnTo>
                  <a:lnTo>
                    <a:pt x="4281678" y="0"/>
                  </a:lnTo>
                  <a:lnTo>
                    <a:pt x="4330443" y="5611"/>
                  </a:lnTo>
                  <a:lnTo>
                    <a:pt x="4375199" y="21598"/>
                  </a:lnTo>
                  <a:lnTo>
                    <a:pt x="4414672" y="46686"/>
                  </a:lnTo>
                  <a:lnTo>
                    <a:pt x="4447589" y="79603"/>
                  </a:lnTo>
                  <a:lnTo>
                    <a:pt x="4472677" y="119076"/>
                  </a:lnTo>
                  <a:lnTo>
                    <a:pt x="4488664" y="163832"/>
                  </a:lnTo>
                  <a:lnTo>
                    <a:pt x="4494276" y="212597"/>
                  </a:lnTo>
                  <a:lnTo>
                    <a:pt x="4494276" y="1062989"/>
                  </a:lnTo>
                  <a:lnTo>
                    <a:pt x="4488664" y="1111755"/>
                  </a:lnTo>
                  <a:lnTo>
                    <a:pt x="4472677" y="1156511"/>
                  </a:lnTo>
                  <a:lnTo>
                    <a:pt x="4447589" y="1195984"/>
                  </a:lnTo>
                  <a:lnTo>
                    <a:pt x="4414672" y="1228901"/>
                  </a:lnTo>
                  <a:lnTo>
                    <a:pt x="4375199" y="1253989"/>
                  </a:lnTo>
                  <a:lnTo>
                    <a:pt x="4330443" y="1269976"/>
                  </a:lnTo>
                  <a:lnTo>
                    <a:pt x="4281678" y="1275587"/>
                  </a:lnTo>
                  <a:lnTo>
                    <a:pt x="212598" y="1275587"/>
                  </a:lnTo>
                  <a:lnTo>
                    <a:pt x="163832" y="1269976"/>
                  </a:lnTo>
                  <a:lnTo>
                    <a:pt x="119076" y="1253989"/>
                  </a:lnTo>
                  <a:lnTo>
                    <a:pt x="79603" y="1228901"/>
                  </a:lnTo>
                  <a:lnTo>
                    <a:pt x="46686" y="1195984"/>
                  </a:lnTo>
                  <a:lnTo>
                    <a:pt x="21598" y="1156511"/>
                  </a:lnTo>
                  <a:lnTo>
                    <a:pt x="5611" y="1111755"/>
                  </a:lnTo>
                  <a:lnTo>
                    <a:pt x="0" y="1062989"/>
                  </a:lnTo>
                  <a:lnTo>
                    <a:pt x="0" y="212597"/>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49" name="object 49"/>
          <p:cNvSpPr txBox="1"/>
          <p:nvPr/>
        </p:nvSpPr>
        <p:spPr>
          <a:xfrm>
            <a:off x="5625275" y="3810857"/>
            <a:ext cx="2593181" cy="1048364"/>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8" dirty="0">
                <a:solidFill>
                  <a:srgbClr val="244060"/>
                </a:solidFill>
                <a:latin typeface="Calibri"/>
                <a:cs typeface="Calibri"/>
              </a:rPr>
              <a:t>недопуск</a:t>
            </a:r>
            <a:r>
              <a:rPr sz="1350" b="1" spc="-30" dirty="0">
                <a:solidFill>
                  <a:srgbClr val="244060"/>
                </a:solidFill>
                <a:latin typeface="Calibri"/>
                <a:cs typeface="Calibri"/>
              </a:rPr>
              <a:t> </a:t>
            </a:r>
            <a:r>
              <a:rPr sz="1350" b="1" spc="-4" dirty="0">
                <a:solidFill>
                  <a:srgbClr val="244060"/>
                </a:solidFill>
                <a:latin typeface="Calibri"/>
                <a:cs typeface="Calibri"/>
              </a:rPr>
              <a:t>участника</a:t>
            </a:r>
            <a:r>
              <a:rPr sz="1350" b="1" spc="-8" dirty="0">
                <a:solidFill>
                  <a:srgbClr val="244060"/>
                </a:solidFill>
                <a:latin typeface="Calibri"/>
                <a:cs typeface="Calibri"/>
              </a:rPr>
              <a:t> </a:t>
            </a:r>
            <a:r>
              <a:rPr sz="1350" b="1" spc="-4" dirty="0">
                <a:solidFill>
                  <a:srgbClr val="244060"/>
                </a:solidFill>
                <a:latin typeface="Calibri"/>
                <a:cs typeface="Calibri"/>
              </a:rPr>
              <a:t>ГИА</a:t>
            </a:r>
            <a:r>
              <a:rPr sz="1350" b="1" spc="-15" dirty="0">
                <a:solidFill>
                  <a:srgbClr val="244060"/>
                </a:solidFill>
                <a:latin typeface="Calibri"/>
                <a:cs typeface="Calibri"/>
              </a:rPr>
              <a:t> </a:t>
            </a:r>
            <a:r>
              <a:rPr sz="1350" b="1" dirty="0">
                <a:solidFill>
                  <a:srgbClr val="244060"/>
                </a:solidFill>
                <a:latin typeface="Calibri"/>
                <a:cs typeface="Calibri"/>
              </a:rPr>
              <a:t>в</a:t>
            </a:r>
            <a:r>
              <a:rPr sz="1350" b="1" spc="-4" dirty="0">
                <a:solidFill>
                  <a:srgbClr val="244060"/>
                </a:solidFill>
                <a:latin typeface="Calibri"/>
                <a:cs typeface="Calibri"/>
              </a:rPr>
              <a:t> </a:t>
            </a:r>
            <a:r>
              <a:rPr sz="1350" b="1" spc="-8" dirty="0">
                <a:solidFill>
                  <a:srgbClr val="244060"/>
                </a:solidFill>
                <a:latin typeface="Calibri"/>
                <a:cs typeface="Calibri"/>
              </a:rPr>
              <a:t>ППЭ</a:t>
            </a:r>
            <a:endParaRPr sz="1350">
              <a:solidFill>
                <a:prstClr val="black"/>
              </a:solidFill>
              <a:latin typeface="Calibri"/>
              <a:cs typeface="Calibri"/>
            </a:endParaRPr>
          </a:p>
          <a:p>
            <a:pPr marL="224314" marR="3810" indent="-215265" defTabSz="685800">
              <a:buFont typeface="Arial MT"/>
              <a:buChar char="•"/>
              <a:tabLst>
                <a:tab pos="224314" algn="l"/>
                <a:tab pos="224790" algn="l"/>
              </a:tabLst>
            </a:pPr>
            <a:r>
              <a:rPr sz="1350" b="1" spc="-4" dirty="0">
                <a:solidFill>
                  <a:srgbClr val="244060"/>
                </a:solidFill>
                <a:latin typeface="Calibri"/>
                <a:cs typeface="Calibri"/>
              </a:rPr>
              <a:t>составление членом ГЭК акта </a:t>
            </a:r>
            <a:r>
              <a:rPr sz="1350" b="1" dirty="0">
                <a:solidFill>
                  <a:srgbClr val="244060"/>
                </a:solidFill>
                <a:latin typeface="Calibri"/>
                <a:cs typeface="Calibri"/>
              </a:rPr>
              <a:t>о </a:t>
            </a:r>
            <a:r>
              <a:rPr sz="1350" b="1" spc="4" dirty="0">
                <a:solidFill>
                  <a:srgbClr val="244060"/>
                </a:solidFill>
                <a:latin typeface="Calibri"/>
                <a:cs typeface="Calibri"/>
              </a:rPr>
              <a:t> </a:t>
            </a:r>
            <a:r>
              <a:rPr sz="1350" b="1" spc="-8" dirty="0">
                <a:solidFill>
                  <a:srgbClr val="244060"/>
                </a:solidFill>
                <a:latin typeface="Calibri"/>
                <a:cs typeface="Calibri"/>
              </a:rPr>
              <a:t>недопуске</a:t>
            </a:r>
            <a:r>
              <a:rPr sz="1350" b="1" spc="-38" dirty="0">
                <a:solidFill>
                  <a:srgbClr val="244060"/>
                </a:solidFill>
                <a:latin typeface="Calibri"/>
                <a:cs typeface="Calibri"/>
              </a:rPr>
              <a:t> </a:t>
            </a:r>
            <a:r>
              <a:rPr sz="1350" b="1" spc="-4" dirty="0">
                <a:solidFill>
                  <a:srgbClr val="244060"/>
                </a:solidFill>
                <a:latin typeface="Calibri"/>
                <a:cs typeface="Calibri"/>
              </a:rPr>
              <a:t>участника</a:t>
            </a:r>
            <a:r>
              <a:rPr sz="1350" b="1" spc="-15" dirty="0">
                <a:solidFill>
                  <a:srgbClr val="244060"/>
                </a:solidFill>
                <a:latin typeface="Calibri"/>
                <a:cs typeface="Calibri"/>
              </a:rPr>
              <a:t> </a:t>
            </a:r>
            <a:r>
              <a:rPr sz="1350" b="1" spc="-4" dirty="0">
                <a:solidFill>
                  <a:srgbClr val="244060"/>
                </a:solidFill>
                <a:latin typeface="Calibri"/>
                <a:cs typeface="Calibri"/>
              </a:rPr>
              <a:t>ГИА</a:t>
            </a:r>
            <a:r>
              <a:rPr sz="1350" b="1" spc="-23" dirty="0">
                <a:solidFill>
                  <a:srgbClr val="244060"/>
                </a:solidFill>
                <a:latin typeface="Calibri"/>
                <a:cs typeface="Calibri"/>
              </a:rPr>
              <a:t> </a:t>
            </a:r>
            <a:r>
              <a:rPr sz="1350" b="1" dirty="0">
                <a:solidFill>
                  <a:srgbClr val="244060"/>
                </a:solidFill>
                <a:latin typeface="Calibri"/>
                <a:cs typeface="Calibri"/>
              </a:rPr>
              <a:t>в</a:t>
            </a:r>
            <a:r>
              <a:rPr sz="1350" b="1" spc="-15" dirty="0">
                <a:solidFill>
                  <a:srgbClr val="244060"/>
                </a:solidFill>
                <a:latin typeface="Calibri"/>
                <a:cs typeface="Calibri"/>
              </a:rPr>
              <a:t> </a:t>
            </a:r>
            <a:r>
              <a:rPr sz="1350" b="1" spc="-8" dirty="0">
                <a:solidFill>
                  <a:srgbClr val="244060"/>
                </a:solidFill>
                <a:latin typeface="Calibri"/>
                <a:cs typeface="Calibri"/>
              </a:rPr>
              <a:t>ППЭ </a:t>
            </a:r>
            <a:r>
              <a:rPr sz="1350" b="1" spc="-293" dirty="0">
                <a:solidFill>
                  <a:srgbClr val="244060"/>
                </a:solidFill>
                <a:latin typeface="Calibri"/>
                <a:cs typeface="Calibri"/>
              </a:rPr>
              <a:t> </a:t>
            </a:r>
            <a:r>
              <a:rPr sz="1350" b="1" dirty="0">
                <a:solidFill>
                  <a:srgbClr val="244060"/>
                </a:solidFill>
                <a:latin typeface="Calibri"/>
                <a:cs typeface="Calibri"/>
              </a:rPr>
              <a:t>в </a:t>
            </a:r>
            <a:r>
              <a:rPr sz="1350" b="1" spc="-4" dirty="0">
                <a:solidFill>
                  <a:srgbClr val="244060"/>
                </a:solidFill>
                <a:latin typeface="Calibri"/>
                <a:cs typeface="Calibri"/>
              </a:rPr>
              <a:t>2-х экземплярах </a:t>
            </a:r>
            <a:r>
              <a:rPr sz="1350" b="1" dirty="0">
                <a:solidFill>
                  <a:srgbClr val="244060"/>
                </a:solidFill>
                <a:latin typeface="Calibri"/>
                <a:cs typeface="Calibri"/>
              </a:rPr>
              <a:t>(с </a:t>
            </a:r>
            <a:r>
              <a:rPr sz="1350" b="1" spc="-8" dirty="0">
                <a:solidFill>
                  <a:srgbClr val="244060"/>
                </a:solidFill>
                <a:latin typeface="Calibri"/>
                <a:cs typeface="Calibri"/>
              </a:rPr>
              <a:t>подписью </a:t>
            </a:r>
            <a:r>
              <a:rPr sz="1350" b="1" spc="-4" dirty="0">
                <a:solidFill>
                  <a:srgbClr val="244060"/>
                </a:solidFill>
                <a:latin typeface="Calibri"/>
                <a:cs typeface="Calibri"/>
              </a:rPr>
              <a:t> участника экзамена)</a:t>
            </a:r>
            <a:endParaRPr sz="1350">
              <a:solidFill>
                <a:prstClr val="black"/>
              </a:solidFill>
              <a:latin typeface="Calibri"/>
              <a:cs typeface="Calibri"/>
            </a:endParaRPr>
          </a:p>
        </p:txBody>
      </p:sp>
      <p:grpSp>
        <p:nvGrpSpPr>
          <p:cNvPr id="50" name="object 50"/>
          <p:cNvGrpSpPr/>
          <p:nvPr/>
        </p:nvGrpSpPr>
        <p:grpSpPr>
          <a:xfrm>
            <a:off x="5479543" y="4968621"/>
            <a:ext cx="3482816" cy="1032510"/>
            <a:chOff x="7306056" y="5481828"/>
            <a:chExt cx="4643755" cy="1376680"/>
          </a:xfrm>
        </p:grpSpPr>
        <p:pic>
          <p:nvPicPr>
            <p:cNvPr id="51" name="object 51"/>
            <p:cNvPicPr/>
            <p:nvPr/>
          </p:nvPicPr>
          <p:blipFill>
            <a:blip r:embed="rId16" cstate="print"/>
            <a:stretch>
              <a:fillRect/>
            </a:stretch>
          </p:blipFill>
          <p:spPr>
            <a:xfrm>
              <a:off x="7306056" y="5481828"/>
              <a:ext cx="4643628" cy="1376170"/>
            </a:xfrm>
            <a:prstGeom prst="rect">
              <a:avLst/>
            </a:prstGeom>
          </p:spPr>
        </p:pic>
        <p:pic>
          <p:nvPicPr>
            <p:cNvPr id="52" name="object 52"/>
            <p:cNvPicPr/>
            <p:nvPr/>
          </p:nvPicPr>
          <p:blipFill>
            <a:blip r:embed="rId17" cstate="print"/>
            <a:stretch>
              <a:fillRect/>
            </a:stretch>
          </p:blipFill>
          <p:spPr>
            <a:xfrm>
              <a:off x="7338060" y="5524490"/>
              <a:ext cx="4585715" cy="1333508"/>
            </a:xfrm>
            <a:prstGeom prst="rect">
              <a:avLst/>
            </a:prstGeom>
          </p:spPr>
        </p:pic>
        <p:sp>
          <p:nvSpPr>
            <p:cNvPr id="53" name="object 53"/>
            <p:cNvSpPr/>
            <p:nvPr/>
          </p:nvSpPr>
          <p:spPr>
            <a:xfrm>
              <a:off x="7353300" y="5509260"/>
              <a:ext cx="4554220" cy="1313815"/>
            </a:xfrm>
            <a:custGeom>
              <a:avLst/>
              <a:gdLst/>
              <a:ahLst/>
              <a:cxnLst/>
              <a:rect l="l" t="t" r="r" b="b"/>
              <a:pathLst>
                <a:path w="4554220" h="1313815">
                  <a:moveTo>
                    <a:pt x="4334764" y="0"/>
                  </a:moveTo>
                  <a:lnTo>
                    <a:pt x="218948" y="0"/>
                  </a:lnTo>
                  <a:lnTo>
                    <a:pt x="168750" y="5782"/>
                  </a:lnTo>
                  <a:lnTo>
                    <a:pt x="122667" y="22254"/>
                  </a:lnTo>
                  <a:lnTo>
                    <a:pt x="82014" y="48101"/>
                  </a:lnTo>
                  <a:lnTo>
                    <a:pt x="48105" y="82009"/>
                  </a:lnTo>
                  <a:lnTo>
                    <a:pt x="22257" y="122662"/>
                  </a:lnTo>
                  <a:lnTo>
                    <a:pt x="5783" y="168746"/>
                  </a:lnTo>
                  <a:lnTo>
                    <a:pt x="0" y="218947"/>
                  </a:lnTo>
                  <a:lnTo>
                    <a:pt x="0" y="1094739"/>
                  </a:lnTo>
                  <a:lnTo>
                    <a:pt x="5783" y="1144941"/>
                  </a:lnTo>
                  <a:lnTo>
                    <a:pt x="22257" y="1191025"/>
                  </a:lnTo>
                  <a:lnTo>
                    <a:pt x="48105" y="1231678"/>
                  </a:lnTo>
                  <a:lnTo>
                    <a:pt x="82014" y="1265586"/>
                  </a:lnTo>
                  <a:lnTo>
                    <a:pt x="122667" y="1291433"/>
                  </a:lnTo>
                  <a:lnTo>
                    <a:pt x="168750" y="1307905"/>
                  </a:lnTo>
                  <a:lnTo>
                    <a:pt x="218948" y="1313687"/>
                  </a:lnTo>
                  <a:lnTo>
                    <a:pt x="4334764" y="1313687"/>
                  </a:lnTo>
                  <a:lnTo>
                    <a:pt x="4384961" y="1307905"/>
                  </a:lnTo>
                  <a:lnTo>
                    <a:pt x="4431044" y="1291433"/>
                  </a:lnTo>
                  <a:lnTo>
                    <a:pt x="4471697" y="1265586"/>
                  </a:lnTo>
                  <a:lnTo>
                    <a:pt x="4505606" y="1231678"/>
                  </a:lnTo>
                  <a:lnTo>
                    <a:pt x="4531454" y="1191025"/>
                  </a:lnTo>
                  <a:lnTo>
                    <a:pt x="4547928" y="1144941"/>
                  </a:lnTo>
                  <a:lnTo>
                    <a:pt x="4553711" y="1094739"/>
                  </a:lnTo>
                  <a:lnTo>
                    <a:pt x="4553711" y="218947"/>
                  </a:lnTo>
                  <a:lnTo>
                    <a:pt x="4547928" y="168746"/>
                  </a:lnTo>
                  <a:lnTo>
                    <a:pt x="4531454" y="122662"/>
                  </a:lnTo>
                  <a:lnTo>
                    <a:pt x="4505606" y="82009"/>
                  </a:lnTo>
                  <a:lnTo>
                    <a:pt x="4471697" y="48101"/>
                  </a:lnTo>
                  <a:lnTo>
                    <a:pt x="4431044" y="22254"/>
                  </a:lnTo>
                  <a:lnTo>
                    <a:pt x="4384961" y="5782"/>
                  </a:lnTo>
                  <a:lnTo>
                    <a:pt x="4334764"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54" name="object 54"/>
            <p:cNvSpPr/>
            <p:nvPr/>
          </p:nvSpPr>
          <p:spPr>
            <a:xfrm>
              <a:off x="7353300" y="5509260"/>
              <a:ext cx="4554220" cy="1313815"/>
            </a:xfrm>
            <a:custGeom>
              <a:avLst/>
              <a:gdLst/>
              <a:ahLst/>
              <a:cxnLst/>
              <a:rect l="l" t="t" r="r" b="b"/>
              <a:pathLst>
                <a:path w="4554220" h="1313815">
                  <a:moveTo>
                    <a:pt x="0" y="218947"/>
                  </a:moveTo>
                  <a:lnTo>
                    <a:pt x="5783" y="168746"/>
                  </a:lnTo>
                  <a:lnTo>
                    <a:pt x="22257" y="122662"/>
                  </a:lnTo>
                  <a:lnTo>
                    <a:pt x="48105" y="82009"/>
                  </a:lnTo>
                  <a:lnTo>
                    <a:pt x="82014" y="48101"/>
                  </a:lnTo>
                  <a:lnTo>
                    <a:pt x="122667" y="22254"/>
                  </a:lnTo>
                  <a:lnTo>
                    <a:pt x="168750" y="5782"/>
                  </a:lnTo>
                  <a:lnTo>
                    <a:pt x="218948" y="0"/>
                  </a:lnTo>
                  <a:lnTo>
                    <a:pt x="4334764" y="0"/>
                  </a:lnTo>
                  <a:lnTo>
                    <a:pt x="4384961" y="5782"/>
                  </a:lnTo>
                  <a:lnTo>
                    <a:pt x="4431044" y="22254"/>
                  </a:lnTo>
                  <a:lnTo>
                    <a:pt x="4471697" y="48101"/>
                  </a:lnTo>
                  <a:lnTo>
                    <a:pt x="4505606" y="82009"/>
                  </a:lnTo>
                  <a:lnTo>
                    <a:pt x="4531454" y="122662"/>
                  </a:lnTo>
                  <a:lnTo>
                    <a:pt x="4547928" y="168746"/>
                  </a:lnTo>
                  <a:lnTo>
                    <a:pt x="4553711" y="218947"/>
                  </a:lnTo>
                  <a:lnTo>
                    <a:pt x="4553711" y="1094739"/>
                  </a:lnTo>
                  <a:lnTo>
                    <a:pt x="4547928" y="1144941"/>
                  </a:lnTo>
                  <a:lnTo>
                    <a:pt x="4531454" y="1191025"/>
                  </a:lnTo>
                  <a:lnTo>
                    <a:pt x="4505606" y="1231678"/>
                  </a:lnTo>
                  <a:lnTo>
                    <a:pt x="4471697" y="1265586"/>
                  </a:lnTo>
                  <a:lnTo>
                    <a:pt x="4431044" y="1291433"/>
                  </a:lnTo>
                  <a:lnTo>
                    <a:pt x="4384961" y="1307905"/>
                  </a:lnTo>
                  <a:lnTo>
                    <a:pt x="4334764" y="1313687"/>
                  </a:lnTo>
                  <a:lnTo>
                    <a:pt x="218948" y="1313687"/>
                  </a:lnTo>
                  <a:lnTo>
                    <a:pt x="168750" y="1307905"/>
                  </a:lnTo>
                  <a:lnTo>
                    <a:pt x="122667" y="1291433"/>
                  </a:lnTo>
                  <a:lnTo>
                    <a:pt x="82014" y="1265586"/>
                  </a:lnTo>
                  <a:lnTo>
                    <a:pt x="48105" y="1231678"/>
                  </a:lnTo>
                  <a:lnTo>
                    <a:pt x="22257" y="1191025"/>
                  </a:lnTo>
                  <a:lnTo>
                    <a:pt x="5783" y="1144941"/>
                  </a:lnTo>
                  <a:lnTo>
                    <a:pt x="0" y="1094739"/>
                  </a:lnTo>
                  <a:lnTo>
                    <a:pt x="0" y="218947"/>
                  </a:lnTo>
                  <a:close/>
                </a:path>
              </a:pathLst>
            </a:custGeom>
            <a:ln w="9143">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55" name="object 55"/>
          <p:cNvSpPr txBox="1"/>
          <p:nvPr/>
        </p:nvSpPr>
        <p:spPr>
          <a:xfrm>
            <a:off x="5622512" y="5050536"/>
            <a:ext cx="3162300" cy="840615"/>
          </a:xfrm>
          <a:prstGeom prst="rect">
            <a:avLst/>
          </a:prstGeom>
        </p:spPr>
        <p:txBody>
          <a:bodyPr vert="horz" wrap="square" lIns="0" tIns="9525" rIns="0" bIns="0" rtlCol="0">
            <a:spAutoFit/>
          </a:bodyPr>
          <a:lstStyle/>
          <a:p>
            <a:pPr marL="224314" indent="-215265" defTabSz="685800">
              <a:spcBef>
                <a:spcPts val="75"/>
              </a:spcBef>
              <a:buFont typeface="Arial MT"/>
              <a:buChar char="•"/>
              <a:tabLst>
                <a:tab pos="224314" algn="l"/>
                <a:tab pos="224790" algn="l"/>
              </a:tabLst>
            </a:pPr>
            <a:r>
              <a:rPr sz="1350" b="1" spc="-8" dirty="0">
                <a:solidFill>
                  <a:srgbClr val="244060"/>
                </a:solidFill>
                <a:latin typeface="Calibri"/>
                <a:cs typeface="Calibri"/>
              </a:rPr>
              <a:t>допуск</a:t>
            </a:r>
            <a:r>
              <a:rPr sz="1350" b="1" spc="-19" dirty="0">
                <a:solidFill>
                  <a:srgbClr val="244060"/>
                </a:solidFill>
                <a:latin typeface="Calibri"/>
                <a:cs typeface="Calibri"/>
              </a:rPr>
              <a:t> </a:t>
            </a:r>
            <a:r>
              <a:rPr sz="1350" b="1" spc="-4" dirty="0">
                <a:solidFill>
                  <a:srgbClr val="244060"/>
                </a:solidFill>
                <a:latin typeface="Calibri"/>
                <a:cs typeface="Calibri"/>
              </a:rPr>
              <a:t>участника</a:t>
            </a:r>
            <a:r>
              <a:rPr sz="1350" b="1" spc="-8" dirty="0">
                <a:solidFill>
                  <a:srgbClr val="244060"/>
                </a:solidFill>
                <a:latin typeface="Calibri"/>
                <a:cs typeface="Calibri"/>
              </a:rPr>
              <a:t> </a:t>
            </a:r>
            <a:r>
              <a:rPr sz="1350" b="1" spc="-4" dirty="0">
                <a:solidFill>
                  <a:srgbClr val="244060"/>
                </a:solidFill>
                <a:latin typeface="Calibri"/>
                <a:cs typeface="Calibri"/>
              </a:rPr>
              <a:t>ГИА</a:t>
            </a:r>
            <a:r>
              <a:rPr sz="1350" b="1" spc="-15" dirty="0">
                <a:solidFill>
                  <a:srgbClr val="244060"/>
                </a:solidFill>
                <a:latin typeface="Calibri"/>
                <a:cs typeface="Calibri"/>
              </a:rPr>
              <a:t> </a:t>
            </a:r>
            <a:r>
              <a:rPr sz="1350" b="1" dirty="0">
                <a:solidFill>
                  <a:srgbClr val="244060"/>
                </a:solidFill>
                <a:latin typeface="Calibri"/>
                <a:cs typeface="Calibri"/>
              </a:rPr>
              <a:t>в </a:t>
            </a:r>
            <a:r>
              <a:rPr sz="1350" b="1" spc="-8" dirty="0">
                <a:solidFill>
                  <a:srgbClr val="244060"/>
                </a:solidFill>
                <a:latin typeface="Calibri"/>
                <a:cs typeface="Calibri"/>
              </a:rPr>
              <a:t>ППЭ</a:t>
            </a:r>
            <a:endParaRPr sz="1350">
              <a:solidFill>
                <a:prstClr val="black"/>
              </a:solidFill>
              <a:latin typeface="Calibri"/>
              <a:cs typeface="Calibri"/>
            </a:endParaRPr>
          </a:p>
          <a:p>
            <a:pPr marL="224314" indent="-215265" defTabSz="685800">
              <a:buFont typeface="Arial MT"/>
              <a:buChar char="•"/>
              <a:tabLst>
                <a:tab pos="224314" algn="l"/>
                <a:tab pos="224790" algn="l"/>
              </a:tabLst>
            </a:pPr>
            <a:r>
              <a:rPr sz="1350" b="1" spc="-4" dirty="0">
                <a:solidFill>
                  <a:srgbClr val="244060"/>
                </a:solidFill>
                <a:latin typeface="Calibri"/>
                <a:cs typeface="Calibri"/>
              </a:rPr>
              <a:t>составление</a:t>
            </a:r>
            <a:r>
              <a:rPr sz="1350" b="1" spc="-8" dirty="0">
                <a:solidFill>
                  <a:srgbClr val="244060"/>
                </a:solidFill>
                <a:latin typeface="Calibri"/>
                <a:cs typeface="Calibri"/>
              </a:rPr>
              <a:t> </a:t>
            </a:r>
            <a:r>
              <a:rPr sz="1350" b="1" spc="-4" dirty="0">
                <a:solidFill>
                  <a:srgbClr val="244060"/>
                </a:solidFill>
                <a:latin typeface="Calibri"/>
                <a:cs typeface="Calibri"/>
              </a:rPr>
              <a:t>акта</a:t>
            </a:r>
            <a:r>
              <a:rPr sz="1350" b="1" spc="-23" dirty="0">
                <a:solidFill>
                  <a:srgbClr val="244060"/>
                </a:solidFill>
                <a:latin typeface="Calibri"/>
                <a:cs typeface="Calibri"/>
              </a:rPr>
              <a:t> </a:t>
            </a:r>
            <a:r>
              <a:rPr sz="1350" b="1" dirty="0">
                <a:solidFill>
                  <a:srgbClr val="244060"/>
                </a:solidFill>
                <a:latin typeface="Calibri"/>
                <a:cs typeface="Calibri"/>
              </a:rPr>
              <a:t>об</a:t>
            </a:r>
            <a:r>
              <a:rPr sz="1350" b="1" spc="-4" dirty="0">
                <a:solidFill>
                  <a:srgbClr val="244060"/>
                </a:solidFill>
                <a:latin typeface="Calibri"/>
                <a:cs typeface="Calibri"/>
              </a:rPr>
              <a:t> опоздании</a:t>
            </a:r>
            <a:endParaRPr sz="1350">
              <a:solidFill>
                <a:prstClr val="black"/>
              </a:solidFill>
              <a:latin typeface="Calibri"/>
              <a:cs typeface="Calibri"/>
            </a:endParaRPr>
          </a:p>
          <a:p>
            <a:pPr marL="224314" marR="3810" defTabSz="685800"/>
            <a:r>
              <a:rPr sz="1350" b="1" spc="-4" dirty="0">
                <a:solidFill>
                  <a:srgbClr val="244060"/>
                </a:solidFill>
                <a:latin typeface="Calibri"/>
                <a:cs typeface="Calibri"/>
              </a:rPr>
              <a:t>участника ГИА </a:t>
            </a:r>
            <a:r>
              <a:rPr sz="1350" b="1" dirty="0">
                <a:solidFill>
                  <a:srgbClr val="244060"/>
                </a:solidFill>
                <a:latin typeface="Calibri"/>
                <a:cs typeface="Calibri"/>
              </a:rPr>
              <a:t>в </a:t>
            </a:r>
            <a:r>
              <a:rPr sz="1350" b="1" spc="-8" dirty="0">
                <a:solidFill>
                  <a:srgbClr val="244060"/>
                </a:solidFill>
                <a:latin typeface="Calibri"/>
                <a:cs typeface="Calibri"/>
              </a:rPr>
              <a:t>ППЭ </a:t>
            </a:r>
            <a:r>
              <a:rPr sz="1350" b="1" dirty="0">
                <a:solidFill>
                  <a:srgbClr val="244060"/>
                </a:solidFill>
                <a:latin typeface="Calibri"/>
                <a:cs typeface="Calibri"/>
              </a:rPr>
              <a:t>в 2-х </a:t>
            </a:r>
            <a:r>
              <a:rPr sz="1350" b="1" spc="-4" dirty="0">
                <a:solidFill>
                  <a:srgbClr val="244060"/>
                </a:solidFill>
                <a:latin typeface="Calibri"/>
                <a:cs typeface="Calibri"/>
              </a:rPr>
              <a:t>экземплярах </a:t>
            </a:r>
            <a:r>
              <a:rPr sz="1350" b="1" spc="-296" dirty="0">
                <a:solidFill>
                  <a:srgbClr val="244060"/>
                </a:solidFill>
                <a:latin typeface="Calibri"/>
                <a:cs typeface="Calibri"/>
              </a:rPr>
              <a:t> </a:t>
            </a:r>
            <a:r>
              <a:rPr sz="1350" b="1" dirty="0">
                <a:solidFill>
                  <a:srgbClr val="244060"/>
                </a:solidFill>
                <a:latin typeface="Calibri"/>
                <a:cs typeface="Calibri"/>
              </a:rPr>
              <a:t>(с</a:t>
            </a:r>
            <a:r>
              <a:rPr sz="1350" b="1" spc="-4" dirty="0">
                <a:solidFill>
                  <a:srgbClr val="244060"/>
                </a:solidFill>
                <a:latin typeface="Calibri"/>
                <a:cs typeface="Calibri"/>
              </a:rPr>
              <a:t> </a:t>
            </a:r>
            <a:r>
              <a:rPr sz="1350" b="1" spc="-8" dirty="0">
                <a:solidFill>
                  <a:srgbClr val="244060"/>
                </a:solidFill>
                <a:latin typeface="Calibri"/>
                <a:cs typeface="Calibri"/>
              </a:rPr>
              <a:t>подписью </a:t>
            </a:r>
            <a:r>
              <a:rPr sz="1350" b="1" spc="-4" dirty="0">
                <a:solidFill>
                  <a:srgbClr val="244060"/>
                </a:solidFill>
                <a:latin typeface="Calibri"/>
                <a:cs typeface="Calibri"/>
              </a:rPr>
              <a:t>экзамена)</a:t>
            </a:r>
            <a:endParaRPr sz="1350">
              <a:solidFill>
                <a:prstClr val="black"/>
              </a:solidFill>
              <a:latin typeface="Calibri"/>
              <a:cs typeface="Calibri"/>
            </a:endParaRPr>
          </a:p>
        </p:txBody>
      </p:sp>
      <p:grpSp>
        <p:nvGrpSpPr>
          <p:cNvPr id="56" name="object 56"/>
          <p:cNvGrpSpPr/>
          <p:nvPr/>
        </p:nvGrpSpPr>
        <p:grpSpPr>
          <a:xfrm>
            <a:off x="54863" y="2024252"/>
            <a:ext cx="5399247" cy="3651315"/>
            <a:chOff x="73151" y="1556003"/>
            <a:chExt cx="7198996" cy="4868419"/>
          </a:xfrm>
        </p:grpSpPr>
        <p:sp>
          <p:nvSpPr>
            <p:cNvPr id="57" name="object 57"/>
            <p:cNvSpPr/>
            <p:nvPr/>
          </p:nvSpPr>
          <p:spPr>
            <a:xfrm>
              <a:off x="6759702" y="4434078"/>
              <a:ext cx="512445" cy="349250"/>
            </a:xfrm>
            <a:custGeom>
              <a:avLst/>
              <a:gdLst/>
              <a:ahLst/>
              <a:cxnLst/>
              <a:rect l="l" t="t" r="r" b="b"/>
              <a:pathLst>
                <a:path w="512445" h="349250">
                  <a:moveTo>
                    <a:pt x="337566" y="0"/>
                  </a:moveTo>
                  <a:lnTo>
                    <a:pt x="337566" y="87249"/>
                  </a:lnTo>
                  <a:lnTo>
                    <a:pt x="0" y="87249"/>
                  </a:lnTo>
                  <a:lnTo>
                    <a:pt x="0" y="261747"/>
                  </a:lnTo>
                  <a:lnTo>
                    <a:pt x="337566" y="261747"/>
                  </a:lnTo>
                  <a:lnTo>
                    <a:pt x="337566" y="348996"/>
                  </a:lnTo>
                  <a:lnTo>
                    <a:pt x="512064" y="174498"/>
                  </a:lnTo>
                  <a:lnTo>
                    <a:pt x="337566"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58" name="object 58"/>
            <p:cNvSpPr/>
            <p:nvPr/>
          </p:nvSpPr>
          <p:spPr>
            <a:xfrm>
              <a:off x="6759702" y="4434078"/>
              <a:ext cx="512445" cy="349250"/>
            </a:xfrm>
            <a:custGeom>
              <a:avLst/>
              <a:gdLst/>
              <a:ahLst/>
              <a:cxnLst/>
              <a:rect l="l" t="t" r="r" b="b"/>
              <a:pathLst>
                <a:path w="512445" h="349250">
                  <a:moveTo>
                    <a:pt x="0" y="87249"/>
                  </a:moveTo>
                  <a:lnTo>
                    <a:pt x="337566" y="87249"/>
                  </a:lnTo>
                  <a:lnTo>
                    <a:pt x="337566" y="0"/>
                  </a:lnTo>
                  <a:lnTo>
                    <a:pt x="512064" y="174498"/>
                  </a:lnTo>
                  <a:lnTo>
                    <a:pt x="337566" y="348996"/>
                  </a:lnTo>
                  <a:lnTo>
                    <a:pt x="337566" y="261747"/>
                  </a:lnTo>
                  <a:lnTo>
                    <a:pt x="0" y="261747"/>
                  </a:lnTo>
                  <a:lnTo>
                    <a:pt x="0" y="87249"/>
                  </a:lnTo>
                  <a:close/>
                </a:path>
              </a:pathLst>
            </a:custGeom>
            <a:ln w="25907">
              <a:solidFill>
                <a:srgbClr val="385D89"/>
              </a:solidFill>
            </a:ln>
          </p:spPr>
          <p:txBody>
            <a:bodyPr wrap="square" lIns="0" tIns="0" rIns="0" bIns="0" rtlCol="0"/>
            <a:lstStyle/>
            <a:p>
              <a:pPr defTabSz="685800"/>
              <a:endParaRPr sz="1350">
                <a:solidFill>
                  <a:prstClr val="black"/>
                </a:solidFill>
                <a:latin typeface="Calibri"/>
              </a:endParaRPr>
            </a:p>
          </p:txBody>
        </p:sp>
        <p:sp>
          <p:nvSpPr>
            <p:cNvPr id="61" name="object 61"/>
            <p:cNvSpPr/>
            <p:nvPr/>
          </p:nvSpPr>
          <p:spPr>
            <a:xfrm>
              <a:off x="6758178" y="6073902"/>
              <a:ext cx="512445" cy="350520"/>
            </a:xfrm>
            <a:custGeom>
              <a:avLst/>
              <a:gdLst/>
              <a:ahLst/>
              <a:cxnLst/>
              <a:rect l="l" t="t" r="r" b="b"/>
              <a:pathLst>
                <a:path w="512445" h="350520">
                  <a:moveTo>
                    <a:pt x="336803" y="0"/>
                  </a:moveTo>
                  <a:lnTo>
                    <a:pt x="336803" y="87630"/>
                  </a:lnTo>
                  <a:lnTo>
                    <a:pt x="0" y="87630"/>
                  </a:lnTo>
                  <a:lnTo>
                    <a:pt x="0" y="262890"/>
                  </a:lnTo>
                  <a:lnTo>
                    <a:pt x="336803" y="262890"/>
                  </a:lnTo>
                  <a:lnTo>
                    <a:pt x="336803" y="350520"/>
                  </a:lnTo>
                  <a:lnTo>
                    <a:pt x="512064" y="175260"/>
                  </a:lnTo>
                  <a:lnTo>
                    <a:pt x="336803" y="0"/>
                  </a:lnTo>
                  <a:close/>
                </a:path>
              </a:pathLst>
            </a:custGeom>
            <a:solidFill>
              <a:srgbClr val="4F81BC"/>
            </a:solidFill>
          </p:spPr>
          <p:txBody>
            <a:bodyPr wrap="square" lIns="0" tIns="0" rIns="0" bIns="0" rtlCol="0"/>
            <a:lstStyle/>
            <a:p>
              <a:pPr defTabSz="685800"/>
              <a:endParaRPr sz="1350">
                <a:solidFill>
                  <a:prstClr val="black"/>
                </a:solidFill>
                <a:latin typeface="Calibri"/>
              </a:endParaRPr>
            </a:p>
          </p:txBody>
        </p:sp>
        <p:sp>
          <p:nvSpPr>
            <p:cNvPr id="62" name="object 62"/>
            <p:cNvSpPr/>
            <p:nvPr/>
          </p:nvSpPr>
          <p:spPr>
            <a:xfrm>
              <a:off x="6758178" y="6073902"/>
              <a:ext cx="512445" cy="350520"/>
            </a:xfrm>
            <a:custGeom>
              <a:avLst/>
              <a:gdLst/>
              <a:ahLst/>
              <a:cxnLst/>
              <a:rect l="l" t="t" r="r" b="b"/>
              <a:pathLst>
                <a:path w="512445" h="350520">
                  <a:moveTo>
                    <a:pt x="0" y="87630"/>
                  </a:moveTo>
                  <a:lnTo>
                    <a:pt x="336803" y="87630"/>
                  </a:lnTo>
                  <a:lnTo>
                    <a:pt x="336803" y="0"/>
                  </a:lnTo>
                  <a:lnTo>
                    <a:pt x="512064" y="175260"/>
                  </a:lnTo>
                  <a:lnTo>
                    <a:pt x="336803" y="350520"/>
                  </a:lnTo>
                  <a:lnTo>
                    <a:pt x="336803" y="262890"/>
                  </a:lnTo>
                  <a:lnTo>
                    <a:pt x="0" y="262890"/>
                  </a:lnTo>
                  <a:lnTo>
                    <a:pt x="0" y="87630"/>
                  </a:lnTo>
                  <a:close/>
                </a:path>
              </a:pathLst>
            </a:custGeom>
            <a:ln w="25908">
              <a:solidFill>
                <a:srgbClr val="385D89"/>
              </a:solidFill>
            </a:ln>
          </p:spPr>
          <p:txBody>
            <a:bodyPr wrap="square" lIns="0" tIns="0" rIns="0" bIns="0" rtlCol="0"/>
            <a:lstStyle/>
            <a:p>
              <a:pPr defTabSz="685800"/>
              <a:endParaRPr sz="1350">
                <a:solidFill>
                  <a:prstClr val="black"/>
                </a:solidFill>
                <a:latin typeface="Calibri"/>
              </a:endParaRPr>
            </a:p>
          </p:txBody>
        </p:sp>
        <p:pic>
          <p:nvPicPr>
            <p:cNvPr id="63" name="object 63"/>
            <p:cNvPicPr/>
            <p:nvPr/>
          </p:nvPicPr>
          <p:blipFill>
            <a:blip r:embed="rId18" cstate="print"/>
            <a:stretch>
              <a:fillRect/>
            </a:stretch>
          </p:blipFill>
          <p:spPr>
            <a:xfrm>
              <a:off x="73151" y="1556003"/>
              <a:ext cx="1918716" cy="1854708"/>
            </a:xfrm>
            <a:prstGeom prst="rect">
              <a:avLst/>
            </a:prstGeom>
          </p:spPr>
        </p:pic>
        <p:pic>
          <p:nvPicPr>
            <p:cNvPr id="64" name="object 64"/>
            <p:cNvPicPr/>
            <p:nvPr/>
          </p:nvPicPr>
          <p:blipFill>
            <a:blip r:embed="rId19" cstate="print"/>
            <a:stretch>
              <a:fillRect/>
            </a:stretch>
          </p:blipFill>
          <p:spPr>
            <a:xfrm>
              <a:off x="120395" y="4056888"/>
              <a:ext cx="1961388" cy="1961388"/>
            </a:xfrm>
            <a:prstGeom prst="rect">
              <a:avLst/>
            </a:prstGeom>
          </p:spPr>
        </p:pic>
      </p:grpSp>
      <p:sp>
        <p:nvSpPr>
          <p:cNvPr id="66" name="Прямоугольник 65"/>
          <p:cNvSpPr/>
          <p:nvPr/>
        </p:nvSpPr>
        <p:spPr>
          <a:xfrm>
            <a:off x="971600" y="318706"/>
            <a:ext cx="7917606"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1" i="0" u="none" strike="noStrike" kern="0" cap="none" spc="-4" normalizeH="0" baseline="0" noProof="0" dirty="0">
                <a:ln>
                  <a:noFill/>
                </a:ln>
                <a:solidFill>
                  <a:schemeClr val="bg1"/>
                </a:solidFill>
                <a:effectLst/>
                <a:uLnTx/>
                <a:uFillTx/>
                <a:cs typeface="Calibri"/>
              </a:rPr>
              <a:t>Алгоритм </a:t>
            </a:r>
            <a:r>
              <a:rPr kumimoji="0" lang="ru-RU" sz="2400" b="1" i="0" u="none" strike="noStrike" kern="0" cap="none" spc="-8" normalizeH="0" baseline="0" noProof="0" dirty="0">
                <a:ln>
                  <a:noFill/>
                </a:ln>
                <a:solidFill>
                  <a:schemeClr val="bg1"/>
                </a:solidFill>
                <a:effectLst/>
                <a:uLnTx/>
                <a:uFillTx/>
                <a:cs typeface="Calibri"/>
              </a:rPr>
              <a:t>действий </a:t>
            </a:r>
            <a:r>
              <a:rPr kumimoji="0" lang="ru-RU" sz="2400" b="1" i="0" u="none" strike="noStrike" kern="0" cap="none" spc="-4" normalizeH="0" baseline="0" noProof="0" dirty="0">
                <a:ln>
                  <a:noFill/>
                </a:ln>
                <a:solidFill>
                  <a:schemeClr val="bg1"/>
                </a:solidFill>
                <a:effectLst/>
                <a:uLnTx/>
                <a:uFillTx/>
                <a:cs typeface="Calibri"/>
              </a:rPr>
              <a:t> при</a:t>
            </a:r>
            <a:r>
              <a:rPr kumimoji="0" lang="ru-RU" sz="2400" b="1" i="0" u="none" strike="noStrike" kern="0" cap="none" spc="-15" normalizeH="0" baseline="0" noProof="0" dirty="0">
                <a:ln>
                  <a:noFill/>
                </a:ln>
                <a:solidFill>
                  <a:schemeClr val="bg1"/>
                </a:solidFill>
                <a:effectLst/>
                <a:uLnTx/>
                <a:uFillTx/>
                <a:cs typeface="Calibri"/>
              </a:rPr>
              <a:t> </a:t>
            </a:r>
            <a:r>
              <a:rPr kumimoji="0" lang="ru-RU" sz="2400" b="1" i="0" u="none" strike="noStrike" kern="0" cap="none" spc="-4" normalizeH="0" baseline="0" noProof="0" dirty="0">
                <a:ln>
                  <a:noFill/>
                </a:ln>
                <a:solidFill>
                  <a:schemeClr val="bg1"/>
                </a:solidFill>
                <a:effectLst/>
                <a:uLnTx/>
                <a:uFillTx/>
                <a:cs typeface="Calibri"/>
              </a:rPr>
              <a:t>нештатных</a:t>
            </a:r>
            <a:r>
              <a:rPr kumimoji="0" lang="ru-RU" sz="2400" b="1" i="0" u="none" strike="noStrike" kern="0" cap="none" spc="-19" normalizeH="0" baseline="0" noProof="0" dirty="0">
                <a:ln>
                  <a:noFill/>
                </a:ln>
                <a:solidFill>
                  <a:schemeClr val="bg1"/>
                </a:solidFill>
                <a:effectLst/>
                <a:uLnTx/>
                <a:uFillTx/>
                <a:cs typeface="Calibri"/>
              </a:rPr>
              <a:t> </a:t>
            </a:r>
            <a:r>
              <a:rPr kumimoji="0" lang="ru-RU" sz="2400" b="1" i="0" u="none" strike="noStrike" kern="0" cap="none" spc="-4" normalizeH="0" baseline="0" noProof="0" dirty="0">
                <a:ln>
                  <a:noFill/>
                </a:ln>
                <a:solidFill>
                  <a:schemeClr val="bg1"/>
                </a:solidFill>
                <a:effectLst/>
                <a:uLnTx/>
                <a:uFillTx/>
                <a:cs typeface="Calibri"/>
              </a:rPr>
              <a:t>ситуациях</a:t>
            </a:r>
            <a:endParaRPr kumimoji="0" lang="ru-RU"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259204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Проведение ОГЭ</a:t>
            </a:r>
          </a:p>
          <a:p>
            <a:pPr algn="r"/>
            <a:r>
              <a:rPr lang="ru-RU" sz="3600" b="1" dirty="0">
                <a:solidFill>
                  <a:srgbClr val="FF0000"/>
                </a:solidFill>
                <a:latin typeface="Cambria" panose="02040503050406030204" pitchFamily="18" charset="0"/>
              </a:rPr>
              <a:t>вне аудитории</a:t>
            </a:r>
          </a:p>
        </p:txBody>
      </p:sp>
      <p:sp>
        <p:nvSpPr>
          <p:cNvPr id="16" name="Скругленный прямоугольник 15"/>
          <p:cNvSpPr/>
          <p:nvPr/>
        </p:nvSpPr>
        <p:spPr>
          <a:xfrm>
            <a:off x="241784" y="1592796"/>
            <a:ext cx="8640960" cy="475135"/>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endParaRPr lang="ru-RU" sz="2000" dirty="0">
              <a:solidFill>
                <a:schemeClr val="tx1"/>
              </a:solidFill>
              <a:latin typeface="Cambria" panose="02040503050406030204" pitchFamily="18" charset="0"/>
            </a:endParaRPr>
          </a:p>
        </p:txBody>
      </p:sp>
      <p:sp>
        <p:nvSpPr>
          <p:cNvPr id="5" name="Скругленный прямоугольник 4"/>
          <p:cNvSpPr/>
          <p:nvPr/>
        </p:nvSpPr>
        <p:spPr>
          <a:xfrm>
            <a:off x="241784" y="2182567"/>
            <a:ext cx="8640960" cy="1050741"/>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случае сопровождения участника ОГЭ к медицинскому работнику пригласить уполномоченного представителя ГЭК в медицинский </a:t>
            </a:r>
            <a:r>
              <a:rPr lang="ru-RU" sz="2000" dirty="0" smtClean="0">
                <a:latin typeface="Cambria" panose="02040503050406030204" pitchFamily="18" charset="0"/>
              </a:rPr>
              <a:t>кабинет </a:t>
            </a:r>
            <a:endParaRPr lang="ru-RU" sz="2000" dirty="0">
              <a:latin typeface="Cambria" panose="02040503050406030204" pitchFamily="18" charset="0"/>
            </a:endParaRPr>
          </a:p>
        </p:txBody>
      </p:sp>
      <p:pic>
        <p:nvPicPr>
          <p:cNvPr id="2050" name="Picture 2" descr="C:\Users\Тофан_О\Desktop\картинки для презентации\pathologies.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15" b="91624" l="9402" r="89915">
                        <a14:foregroundMark x1="44615" y1="10769" x2="46496" y2="10427"/>
                        <a14:foregroundMark x1="81709" y1="14701" x2="82564" y2="17436"/>
                        <a14:foregroundMark x1="78462" y1="91624" x2="81368" y2="75897"/>
                        <a14:foregroundMark x1="9402" y1="64957" x2="11453" y2="65812"/>
                        <a14:foregroundMark x1="19145" y1="78632" x2="22393" y2="77778"/>
                        <a14:foregroundMark x1="31282" y1="88205" x2="33846" y2="85299"/>
                        <a14:foregroundMark x1="49402" y1="43077" x2="51966" y2="50256"/>
                        <a14:foregroundMark x1="53162" y1="73504" x2="54701" y2="62051"/>
                        <a14:foregroundMark x1="63590" y1="49060" x2="62051" y2="43590"/>
                        <a14:foregroundMark x1="62051" y1="41538" x2="62051" y2="41538"/>
                        <a14:foregroundMark x1="81026" y1="16239" x2="82222" y2="1760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940152" y="3233309"/>
            <a:ext cx="2736304" cy="2736304"/>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66190" y="3501008"/>
            <a:ext cx="3761794" cy="2736304"/>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случае выявления нарушений порядка проведения ОГЭ незамедлительно обратиться к уполномоченному представителю ГЭК (руководителю ППЭ</a:t>
            </a:r>
            <a:r>
              <a:rPr lang="ru-RU" sz="2000" dirty="0" smtClean="0">
                <a:latin typeface="Cambria" panose="02040503050406030204" pitchFamily="18" charset="0"/>
              </a:rPr>
              <a:t>)  </a:t>
            </a:r>
            <a:endParaRPr lang="ru-RU" sz="2000" dirty="0">
              <a:latin typeface="Cambria" panose="02040503050406030204" pitchFamily="18" charset="0"/>
            </a:endParaRPr>
          </a:p>
        </p:txBody>
      </p:sp>
      <p:pic>
        <p:nvPicPr>
          <p:cNvPr id="5122" name="Picture 2" descr="http://opt-545713.ssl.1c-bitrix-cdn.ru/upload/medialibrary/f4e/f4e78d400f3f4c0a1bacae3a62f62286.jpg?14597597365320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364" b="90000" l="9912" r="89868">
                        <a14:backgroundMark x1="43612" y1="4182" x2="47577" y2="4727"/>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427984" y="3717032"/>
            <a:ext cx="21992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82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6" name="Скругленный прямоугольник 5"/>
          <p:cNvSpPr/>
          <p:nvPr/>
        </p:nvSpPr>
        <p:spPr>
          <a:xfrm>
            <a:off x="467544" y="1585713"/>
            <a:ext cx="8424936" cy="619151"/>
          </a:xfrm>
          <a:prstGeom prst="round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Организатор вне аудитории должен:</a:t>
            </a:r>
          </a:p>
        </p:txBody>
      </p:sp>
      <p:sp>
        <p:nvSpPr>
          <p:cNvPr id="4" name="Скругленный прямоугольник 3"/>
          <p:cNvSpPr/>
          <p:nvPr/>
        </p:nvSpPr>
        <p:spPr>
          <a:xfrm>
            <a:off x="4283968" y="4187818"/>
            <a:ext cx="4299792" cy="223224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Выполнять все указания руководителя ППЭ и уполномоченного представителя ГЭК, оказывая содействие в решении нештатных </a:t>
            </a:r>
            <a:r>
              <a:rPr lang="ru-RU" sz="2000" dirty="0" smtClean="0">
                <a:latin typeface="Cambria" panose="02040503050406030204" pitchFamily="18" charset="0"/>
              </a:rPr>
              <a:t>ситуаций </a:t>
            </a:r>
            <a:endParaRPr lang="ru-RU" sz="2000" dirty="0">
              <a:latin typeface="Cambria" panose="02040503050406030204" pitchFamily="18" charset="0"/>
            </a:endParaRPr>
          </a:p>
        </p:txBody>
      </p:sp>
      <p:sp>
        <p:nvSpPr>
          <p:cNvPr id="5" name="Скругленный прямоугольник 4"/>
          <p:cNvSpPr/>
          <p:nvPr/>
        </p:nvSpPr>
        <p:spPr>
          <a:xfrm>
            <a:off x="611560" y="2564903"/>
            <a:ext cx="4299792" cy="1398321"/>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Контролировать организованный выход из ППЭ участников ОГЭ, завершивших </a:t>
            </a:r>
            <a:r>
              <a:rPr lang="ru-RU" sz="2000" dirty="0" smtClean="0">
                <a:latin typeface="Cambria" panose="02040503050406030204" pitchFamily="18" charset="0"/>
              </a:rPr>
              <a:t>экзамен </a:t>
            </a:r>
            <a:endParaRPr lang="ru-RU" sz="2000" dirty="0">
              <a:latin typeface="Cambria" panose="02040503050406030204" pitchFamily="18" charset="0"/>
            </a:endParaRPr>
          </a:p>
        </p:txBody>
      </p:sp>
      <p:pic>
        <p:nvPicPr>
          <p:cNvPr id="8" name="Picture 4" descr="http://bankir.ru/website/static/images/recepty_uspeha/04-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57" y="2447827"/>
            <a:ext cx="1993944" cy="1515398"/>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4448620"/>
            <a:ext cx="1944216" cy="1632181"/>
          </a:xfrm>
          <a:prstGeom prst="rect">
            <a:avLst/>
          </a:prstGeom>
          <a:noFill/>
          <a:ln w="127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41938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Завершение ОГЭ</a:t>
            </a:r>
          </a:p>
          <a:p>
            <a:pPr algn="r"/>
            <a:r>
              <a:rPr lang="ru-RU" sz="3600" b="1" dirty="0">
                <a:solidFill>
                  <a:srgbClr val="FF0000"/>
                </a:solidFill>
                <a:latin typeface="Cambria" panose="02040503050406030204" pitchFamily="18" charset="0"/>
              </a:rPr>
              <a:t> вне аудитории</a:t>
            </a:r>
          </a:p>
        </p:txBody>
      </p:sp>
      <p:sp>
        <p:nvSpPr>
          <p:cNvPr id="5" name="Скругленный прямоугольник 4"/>
          <p:cNvSpPr/>
          <p:nvPr/>
        </p:nvSpPr>
        <p:spPr>
          <a:xfrm>
            <a:off x="467544" y="2348880"/>
            <a:ext cx="4032448" cy="3240360"/>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После завершения экзамена организаторы вне аудитории покидают ППЭ по разрешению руководителя </a:t>
            </a:r>
            <a:r>
              <a:rPr lang="ru-RU" sz="2000" dirty="0" smtClean="0">
                <a:latin typeface="Cambria" panose="02040503050406030204" pitchFamily="18" charset="0"/>
              </a:rPr>
              <a:t>ППЭ </a:t>
            </a:r>
            <a:endParaRPr lang="ru-RU" sz="2000" dirty="0">
              <a:latin typeface="Cambria" panose="02040503050406030204" pitchFamily="18" charset="0"/>
            </a:endParaRPr>
          </a:p>
        </p:txBody>
      </p:sp>
      <p:sp>
        <p:nvSpPr>
          <p:cNvPr id="10" name="Скругленный прямоугольник 9"/>
          <p:cNvSpPr/>
          <p:nvPr/>
        </p:nvSpPr>
        <p:spPr>
          <a:xfrm>
            <a:off x="4680012" y="1844824"/>
            <a:ext cx="4032448" cy="4500778"/>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718" tIns="80718" rIns="80718" bIns="80718" numCol="1" spcCol="1270" anchor="ctr" anchorCtr="0">
            <a:noAutofit/>
          </a:bodyPr>
          <a:lstStyle/>
          <a:p>
            <a:pPr algn="ctr"/>
            <a:endParaRPr lang="ru-RU" sz="2000" dirty="0">
              <a:latin typeface="Cambria" panose="02040503050406030204" pitchFamily="18" charset="0"/>
            </a:endParaRPr>
          </a:p>
        </p:txBody>
      </p:sp>
      <p:pic>
        <p:nvPicPr>
          <p:cNvPr id="9" name="Picture 2" descr="C:\Users\косатюк_п\Documents\ГИА-11\Обучение специалистов ППЭ\moodle\для moodle\картинки\1285412946_76zr9lscydbf13x.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1687" y1="7339" x2="91687" y2="90826"/>
                        <a14:foregroundMark x1="91443" y1="7156" x2="12469" y2="6789"/>
                        <a14:foregroundMark x1="12225" y1="7156" x2="12714" y2="90275"/>
                        <a14:foregroundMark x1="12714" y1="90642" x2="91198" y2="90826"/>
                        <a14:backgroundMark x1="93399" y1="95229" x2="6357" y2="96147"/>
                        <a14:backgroundMark x1="6112" y1="91009" x2="6112" y2="3119"/>
                        <a14:backgroundMark x1="7090" y1="2936" x2="95844" y2="3119"/>
                        <a14:backgroundMark x1="96088" y1="2936" x2="95355" y2="93578"/>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4896035" y="1845709"/>
            <a:ext cx="3600401" cy="47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27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288" y="0"/>
            <a:ext cx="9144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0" y="0"/>
              <a:ext cx="12192000" cy="6857998"/>
            </a:xfrm>
            <a:prstGeom prst="rect">
              <a:avLst/>
            </a:prstGeom>
          </p:spPr>
        </p:pic>
      </p:grpSp>
      <p:sp>
        <p:nvSpPr>
          <p:cNvPr id="5" name="object 5"/>
          <p:cNvSpPr txBox="1">
            <a:spLocks noGrp="1"/>
          </p:cNvSpPr>
          <p:nvPr>
            <p:ph type="title"/>
          </p:nvPr>
        </p:nvSpPr>
        <p:spPr>
          <a:xfrm>
            <a:off x="1259632" y="922496"/>
            <a:ext cx="6798517" cy="748282"/>
          </a:xfrm>
          <a:prstGeom prst="rect">
            <a:avLst/>
          </a:prstGeom>
        </p:spPr>
        <p:txBody>
          <a:bodyPr vert="horz" wrap="square" lIns="0" tIns="9525" rIns="0" bIns="0" rtlCol="0">
            <a:spAutoFit/>
          </a:bodyPr>
          <a:lstStyle/>
          <a:p>
            <a:pPr marL="73343" marR="3810" indent="427673" algn="ctr">
              <a:spcBef>
                <a:spcPts val="75"/>
              </a:spcBef>
            </a:pPr>
            <a:r>
              <a:rPr lang="ru-RU" spc="-4" dirty="0" smtClean="0"/>
              <a:t/>
            </a:r>
            <a:br>
              <a:rPr lang="ru-RU" spc="-4" dirty="0" smtClean="0"/>
            </a:br>
            <a:endParaRPr spc="-4" dirty="0"/>
          </a:p>
        </p:txBody>
      </p:sp>
      <p:grpSp>
        <p:nvGrpSpPr>
          <p:cNvPr id="6" name="object 6"/>
          <p:cNvGrpSpPr/>
          <p:nvPr/>
        </p:nvGrpSpPr>
        <p:grpSpPr>
          <a:xfrm>
            <a:off x="539552" y="1860804"/>
            <a:ext cx="4423640" cy="1089660"/>
            <a:chOff x="1944623" y="1338072"/>
            <a:chExt cx="4672965" cy="1452880"/>
          </a:xfrm>
        </p:grpSpPr>
        <p:pic>
          <p:nvPicPr>
            <p:cNvPr id="7" name="object 7"/>
            <p:cNvPicPr/>
            <p:nvPr/>
          </p:nvPicPr>
          <p:blipFill>
            <a:blip r:embed="rId4" cstate="print"/>
            <a:stretch>
              <a:fillRect/>
            </a:stretch>
          </p:blipFill>
          <p:spPr>
            <a:xfrm>
              <a:off x="1944623" y="1424952"/>
              <a:ext cx="4672583" cy="1187183"/>
            </a:xfrm>
            <a:prstGeom prst="rect">
              <a:avLst/>
            </a:prstGeom>
          </p:spPr>
        </p:pic>
        <p:pic>
          <p:nvPicPr>
            <p:cNvPr id="8" name="object 8"/>
            <p:cNvPicPr/>
            <p:nvPr/>
          </p:nvPicPr>
          <p:blipFill>
            <a:blip r:embed="rId5" cstate="print"/>
            <a:stretch>
              <a:fillRect/>
            </a:stretch>
          </p:blipFill>
          <p:spPr>
            <a:xfrm>
              <a:off x="1965959" y="1338072"/>
              <a:ext cx="4629912" cy="1452372"/>
            </a:xfrm>
            <a:prstGeom prst="rect">
              <a:avLst/>
            </a:prstGeom>
          </p:spPr>
        </p:pic>
        <p:sp>
          <p:nvSpPr>
            <p:cNvPr id="9" name="object 9"/>
            <p:cNvSpPr/>
            <p:nvPr/>
          </p:nvSpPr>
          <p:spPr>
            <a:xfrm>
              <a:off x="1991867" y="1452372"/>
              <a:ext cx="4582795" cy="1097280"/>
            </a:xfrm>
            <a:custGeom>
              <a:avLst/>
              <a:gdLst/>
              <a:ahLst/>
              <a:cxnLst/>
              <a:rect l="l" t="t" r="r" b="b"/>
              <a:pathLst>
                <a:path w="4582795" h="1097280">
                  <a:moveTo>
                    <a:pt x="4399787" y="0"/>
                  </a:moveTo>
                  <a:lnTo>
                    <a:pt x="182880" y="0"/>
                  </a:lnTo>
                  <a:lnTo>
                    <a:pt x="134276" y="6535"/>
                  </a:lnTo>
                  <a:lnTo>
                    <a:pt x="90593" y="24976"/>
                  </a:lnTo>
                  <a:lnTo>
                    <a:pt x="53578" y="53578"/>
                  </a:lnTo>
                  <a:lnTo>
                    <a:pt x="24976" y="90593"/>
                  </a:lnTo>
                  <a:lnTo>
                    <a:pt x="6535" y="134276"/>
                  </a:lnTo>
                  <a:lnTo>
                    <a:pt x="0" y="182879"/>
                  </a:lnTo>
                  <a:lnTo>
                    <a:pt x="0" y="914400"/>
                  </a:lnTo>
                  <a:lnTo>
                    <a:pt x="6535" y="963003"/>
                  </a:lnTo>
                  <a:lnTo>
                    <a:pt x="24976" y="1006686"/>
                  </a:lnTo>
                  <a:lnTo>
                    <a:pt x="53578" y="1043701"/>
                  </a:lnTo>
                  <a:lnTo>
                    <a:pt x="90593" y="1072303"/>
                  </a:lnTo>
                  <a:lnTo>
                    <a:pt x="134276" y="1090744"/>
                  </a:lnTo>
                  <a:lnTo>
                    <a:pt x="182880" y="1097279"/>
                  </a:lnTo>
                  <a:lnTo>
                    <a:pt x="4399787" y="1097279"/>
                  </a:lnTo>
                  <a:lnTo>
                    <a:pt x="4448391" y="1090744"/>
                  </a:lnTo>
                  <a:lnTo>
                    <a:pt x="4492074" y="1072303"/>
                  </a:lnTo>
                  <a:lnTo>
                    <a:pt x="4529089" y="1043701"/>
                  </a:lnTo>
                  <a:lnTo>
                    <a:pt x="4557691" y="1006686"/>
                  </a:lnTo>
                  <a:lnTo>
                    <a:pt x="4576132" y="963003"/>
                  </a:lnTo>
                  <a:lnTo>
                    <a:pt x="4582667" y="914400"/>
                  </a:lnTo>
                  <a:lnTo>
                    <a:pt x="4582667" y="182879"/>
                  </a:lnTo>
                  <a:lnTo>
                    <a:pt x="4576132" y="134276"/>
                  </a:lnTo>
                  <a:lnTo>
                    <a:pt x="4557691" y="90593"/>
                  </a:lnTo>
                  <a:lnTo>
                    <a:pt x="4529089" y="53578"/>
                  </a:lnTo>
                  <a:lnTo>
                    <a:pt x="4492074" y="24976"/>
                  </a:lnTo>
                  <a:lnTo>
                    <a:pt x="4448391" y="6535"/>
                  </a:lnTo>
                  <a:lnTo>
                    <a:pt x="4399787"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0" name="object 10"/>
            <p:cNvSpPr/>
            <p:nvPr/>
          </p:nvSpPr>
          <p:spPr>
            <a:xfrm>
              <a:off x="1991867" y="1452372"/>
              <a:ext cx="4582795" cy="1097280"/>
            </a:xfrm>
            <a:custGeom>
              <a:avLst/>
              <a:gdLst/>
              <a:ahLst/>
              <a:cxnLst/>
              <a:rect l="l" t="t" r="r" b="b"/>
              <a:pathLst>
                <a:path w="4582795" h="1097280">
                  <a:moveTo>
                    <a:pt x="0" y="182879"/>
                  </a:moveTo>
                  <a:lnTo>
                    <a:pt x="6535" y="134276"/>
                  </a:lnTo>
                  <a:lnTo>
                    <a:pt x="24976" y="90593"/>
                  </a:lnTo>
                  <a:lnTo>
                    <a:pt x="53578" y="53578"/>
                  </a:lnTo>
                  <a:lnTo>
                    <a:pt x="90593" y="24976"/>
                  </a:lnTo>
                  <a:lnTo>
                    <a:pt x="134276" y="6535"/>
                  </a:lnTo>
                  <a:lnTo>
                    <a:pt x="182880" y="0"/>
                  </a:lnTo>
                  <a:lnTo>
                    <a:pt x="4399787" y="0"/>
                  </a:lnTo>
                  <a:lnTo>
                    <a:pt x="4448391" y="6535"/>
                  </a:lnTo>
                  <a:lnTo>
                    <a:pt x="4492074" y="24976"/>
                  </a:lnTo>
                  <a:lnTo>
                    <a:pt x="4529089" y="53578"/>
                  </a:lnTo>
                  <a:lnTo>
                    <a:pt x="4557691" y="90593"/>
                  </a:lnTo>
                  <a:lnTo>
                    <a:pt x="4576132" y="134276"/>
                  </a:lnTo>
                  <a:lnTo>
                    <a:pt x="4582667" y="182879"/>
                  </a:lnTo>
                  <a:lnTo>
                    <a:pt x="4582667" y="914400"/>
                  </a:lnTo>
                  <a:lnTo>
                    <a:pt x="4576132" y="963003"/>
                  </a:lnTo>
                  <a:lnTo>
                    <a:pt x="4557691" y="1006686"/>
                  </a:lnTo>
                  <a:lnTo>
                    <a:pt x="4529089" y="1043701"/>
                  </a:lnTo>
                  <a:lnTo>
                    <a:pt x="4492074" y="1072303"/>
                  </a:lnTo>
                  <a:lnTo>
                    <a:pt x="4448391" y="1090744"/>
                  </a:lnTo>
                  <a:lnTo>
                    <a:pt x="4399787" y="1097279"/>
                  </a:lnTo>
                  <a:lnTo>
                    <a:pt x="182880" y="1097279"/>
                  </a:lnTo>
                  <a:lnTo>
                    <a:pt x="134276" y="1090744"/>
                  </a:lnTo>
                  <a:lnTo>
                    <a:pt x="90593" y="1072303"/>
                  </a:lnTo>
                  <a:lnTo>
                    <a:pt x="53578" y="1043701"/>
                  </a:lnTo>
                  <a:lnTo>
                    <a:pt x="24976" y="1006686"/>
                  </a:lnTo>
                  <a:lnTo>
                    <a:pt x="6535" y="963003"/>
                  </a:lnTo>
                  <a:lnTo>
                    <a:pt x="0" y="914400"/>
                  </a:lnTo>
                  <a:lnTo>
                    <a:pt x="0" y="182879"/>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1" name="object 11"/>
          <p:cNvSpPr txBox="1"/>
          <p:nvPr/>
        </p:nvSpPr>
        <p:spPr>
          <a:xfrm>
            <a:off x="755576" y="1814036"/>
            <a:ext cx="4035785" cy="1002197"/>
          </a:xfrm>
          <a:prstGeom prst="rect">
            <a:avLst/>
          </a:prstGeom>
        </p:spPr>
        <p:txBody>
          <a:bodyPr vert="horz" wrap="square" lIns="0" tIns="9525" rIns="0" bIns="0" rtlCol="0">
            <a:spAutoFit/>
          </a:bodyPr>
          <a:lstStyle/>
          <a:p>
            <a:endParaRPr lang="ru-RU" sz="1050" dirty="0">
              <a:solidFill>
                <a:srgbClr val="000000"/>
              </a:solidFill>
              <a:latin typeface="Calibri" panose="020F0502020204030204" pitchFamily="34" charset="0"/>
            </a:endParaRPr>
          </a:p>
          <a:p>
            <a:r>
              <a:rPr lang="ru-RU" b="1" dirty="0">
                <a:solidFill>
                  <a:srgbClr val="244060"/>
                </a:solidFill>
                <a:latin typeface="Times New Roman" panose="02020603050405020304" pitchFamily="18" charset="0"/>
                <a:cs typeface="Times New Roman" panose="02020603050405020304" pitchFamily="18" charset="0"/>
              </a:rPr>
              <a:t>Общественные наблюдатели, аккредитованные в установленном порядке</a:t>
            </a:r>
            <a:endParaRPr dirty="0">
              <a:solidFill>
                <a:prstClr val="black"/>
              </a:solidFill>
              <a:latin typeface="Times New Roman" panose="02020603050405020304" pitchFamily="18" charset="0"/>
              <a:cs typeface="Times New Roman" panose="02020603050405020304" pitchFamily="18" charset="0"/>
            </a:endParaRPr>
          </a:p>
        </p:txBody>
      </p:sp>
      <p:grpSp>
        <p:nvGrpSpPr>
          <p:cNvPr id="12" name="object 12"/>
          <p:cNvGrpSpPr/>
          <p:nvPr/>
        </p:nvGrpSpPr>
        <p:grpSpPr>
          <a:xfrm>
            <a:off x="584275" y="2970647"/>
            <a:ext cx="4345579" cy="1239135"/>
            <a:chOff x="1944623" y="2615183"/>
            <a:chExt cx="4628515" cy="1428115"/>
          </a:xfrm>
        </p:grpSpPr>
        <p:pic>
          <p:nvPicPr>
            <p:cNvPr id="13" name="object 13"/>
            <p:cNvPicPr/>
            <p:nvPr/>
          </p:nvPicPr>
          <p:blipFill>
            <a:blip r:embed="rId6" cstate="print"/>
            <a:stretch>
              <a:fillRect/>
            </a:stretch>
          </p:blipFill>
          <p:spPr>
            <a:xfrm>
              <a:off x="1944623" y="2615183"/>
              <a:ext cx="4628387" cy="1427988"/>
            </a:xfrm>
            <a:prstGeom prst="rect">
              <a:avLst/>
            </a:prstGeom>
          </p:spPr>
        </p:pic>
        <p:sp>
          <p:nvSpPr>
            <p:cNvPr id="14" name="object 14"/>
            <p:cNvSpPr/>
            <p:nvPr/>
          </p:nvSpPr>
          <p:spPr>
            <a:xfrm>
              <a:off x="1991867" y="2642615"/>
              <a:ext cx="4538980" cy="1338580"/>
            </a:xfrm>
            <a:custGeom>
              <a:avLst/>
              <a:gdLst/>
              <a:ahLst/>
              <a:cxnLst/>
              <a:rect l="l" t="t" r="r" b="b"/>
              <a:pathLst>
                <a:path w="4538980" h="1338579">
                  <a:moveTo>
                    <a:pt x="4315459" y="0"/>
                  </a:moveTo>
                  <a:lnTo>
                    <a:pt x="223012" y="0"/>
                  </a:lnTo>
                  <a:lnTo>
                    <a:pt x="178060" y="4529"/>
                  </a:lnTo>
                  <a:lnTo>
                    <a:pt x="136195" y="17522"/>
                  </a:lnTo>
                  <a:lnTo>
                    <a:pt x="98313" y="38080"/>
                  </a:lnTo>
                  <a:lnTo>
                    <a:pt x="65309" y="65309"/>
                  </a:lnTo>
                  <a:lnTo>
                    <a:pt x="38080" y="98313"/>
                  </a:lnTo>
                  <a:lnTo>
                    <a:pt x="17522" y="136195"/>
                  </a:lnTo>
                  <a:lnTo>
                    <a:pt x="4529" y="178060"/>
                  </a:lnTo>
                  <a:lnTo>
                    <a:pt x="0" y="223012"/>
                  </a:lnTo>
                  <a:lnTo>
                    <a:pt x="0" y="1115060"/>
                  </a:lnTo>
                  <a:lnTo>
                    <a:pt x="4529" y="1160011"/>
                  </a:lnTo>
                  <a:lnTo>
                    <a:pt x="17522" y="1201876"/>
                  </a:lnTo>
                  <a:lnTo>
                    <a:pt x="38080" y="1239758"/>
                  </a:lnTo>
                  <a:lnTo>
                    <a:pt x="65309" y="1272762"/>
                  </a:lnTo>
                  <a:lnTo>
                    <a:pt x="98313" y="1299991"/>
                  </a:lnTo>
                  <a:lnTo>
                    <a:pt x="136195" y="1320549"/>
                  </a:lnTo>
                  <a:lnTo>
                    <a:pt x="178060" y="1333542"/>
                  </a:lnTo>
                  <a:lnTo>
                    <a:pt x="223012" y="1338072"/>
                  </a:lnTo>
                  <a:lnTo>
                    <a:pt x="4315459" y="1338072"/>
                  </a:lnTo>
                  <a:lnTo>
                    <a:pt x="4360411" y="1333542"/>
                  </a:lnTo>
                  <a:lnTo>
                    <a:pt x="4402276" y="1320549"/>
                  </a:lnTo>
                  <a:lnTo>
                    <a:pt x="4440158" y="1299991"/>
                  </a:lnTo>
                  <a:lnTo>
                    <a:pt x="4473162" y="1272762"/>
                  </a:lnTo>
                  <a:lnTo>
                    <a:pt x="4500391" y="1239758"/>
                  </a:lnTo>
                  <a:lnTo>
                    <a:pt x="4520949" y="1201876"/>
                  </a:lnTo>
                  <a:lnTo>
                    <a:pt x="4533942" y="1160011"/>
                  </a:lnTo>
                  <a:lnTo>
                    <a:pt x="4538472" y="1115060"/>
                  </a:lnTo>
                  <a:lnTo>
                    <a:pt x="4538472" y="223012"/>
                  </a:lnTo>
                  <a:lnTo>
                    <a:pt x="4533942" y="178060"/>
                  </a:lnTo>
                  <a:lnTo>
                    <a:pt x="4520949" y="136195"/>
                  </a:lnTo>
                  <a:lnTo>
                    <a:pt x="4500391" y="98313"/>
                  </a:lnTo>
                  <a:lnTo>
                    <a:pt x="4473162" y="65309"/>
                  </a:lnTo>
                  <a:lnTo>
                    <a:pt x="4440158" y="38080"/>
                  </a:lnTo>
                  <a:lnTo>
                    <a:pt x="4402276" y="17522"/>
                  </a:lnTo>
                  <a:lnTo>
                    <a:pt x="4360411" y="4529"/>
                  </a:lnTo>
                  <a:lnTo>
                    <a:pt x="4315459"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15" name="object 15"/>
            <p:cNvSpPr/>
            <p:nvPr/>
          </p:nvSpPr>
          <p:spPr>
            <a:xfrm>
              <a:off x="1991867" y="2642615"/>
              <a:ext cx="4538980" cy="1338580"/>
            </a:xfrm>
            <a:custGeom>
              <a:avLst/>
              <a:gdLst/>
              <a:ahLst/>
              <a:cxnLst/>
              <a:rect l="l" t="t" r="r" b="b"/>
              <a:pathLst>
                <a:path w="4538980" h="1338579">
                  <a:moveTo>
                    <a:pt x="0" y="223012"/>
                  </a:moveTo>
                  <a:lnTo>
                    <a:pt x="4529" y="178060"/>
                  </a:lnTo>
                  <a:lnTo>
                    <a:pt x="17522" y="136195"/>
                  </a:lnTo>
                  <a:lnTo>
                    <a:pt x="38080" y="98313"/>
                  </a:lnTo>
                  <a:lnTo>
                    <a:pt x="65309" y="65309"/>
                  </a:lnTo>
                  <a:lnTo>
                    <a:pt x="98313" y="38080"/>
                  </a:lnTo>
                  <a:lnTo>
                    <a:pt x="136195" y="17522"/>
                  </a:lnTo>
                  <a:lnTo>
                    <a:pt x="178060" y="4529"/>
                  </a:lnTo>
                  <a:lnTo>
                    <a:pt x="223012" y="0"/>
                  </a:lnTo>
                  <a:lnTo>
                    <a:pt x="4315459" y="0"/>
                  </a:lnTo>
                  <a:lnTo>
                    <a:pt x="4360411" y="4529"/>
                  </a:lnTo>
                  <a:lnTo>
                    <a:pt x="4402276" y="17522"/>
                  </a:lnTo>
                  <a:lnTo>
                    <a:pt x="4440158" y="38080"/>
                  </a:lnTo>
                  <a:lnTo>
                    <a:pt x="4473162" y="65309"/>
                  </a:lnTo>
                  <a:lnTo>
                    <a:pt x="4500391" y="98313"/>
                  </a:lnTo>
                  <a:lnTo>
                    <a:pt x="4520949" y="136195"/>
                  </a:lnTo>
                  <a:lnTo>
                    <a:pt x="4533942" y="178060"/>
                  </a:lnTo>
                  <a:lnTo>
                    <a:pt x="4538472" y="223012"/>
                  </a:lnTo>
                  <a:lnTo>
                    <a:pt x="4538472" y="1115060"/>
                  </a:lnTo>
                  <a:lnTo>
                    <a:pt x="4533942" y="1160011"/>
                  </a:lnTo>
                  <a:lnTo>
                    <a:pt x="4520949" y="1201876"/>
                  </a:lnTo>
                  <a:lnTo>
                    <a:pt x="4500391" y="1239758"/>
                  </a:lnTo>
                  <a:lnTo>
                    <a:pt x="4473162" y="1272762"/>
                  </a:lnTo>
                  <a:lnTo>
                    <a:pt x="4440158" y="1299991"/>
                  </a:lnTo>
                  <a:lnTo>
                    <a:pt x="4402276" y="1320549"/>
                  </a:lnTo>
                  <a:lnTo>
                    <a:pt x="4360411" y="1333542"/>
                  </a:lnTo>
                  <a:lnTo>
                    <a:pt x="4315459" y="1338072"/>
                  </a:lnTo>
                  <a:lnTo>
                    <a:pt x="223012" y="1338072"/>
                  </a:lnTo>
                  <a:lnTo>
                    <a:pt x="178060" y="1333542"/>
                  </a:lnTo>
                  <a:lnTo>
                    <a:pt x="136195" y="1320549"/>
                  </a:lnTo>
                  <a:lnTo>
                    <a:pt x="98313" y="1299991"/>
                  </a:lnTo>
                  <a:lnTo>
                    <a:pt x="65309" y="1272762"/>
                  </a:lnTo>
                  <a:lnTo>
                    <a:pt x="38080" y="1239758"/>
                  </a:lnTo>
                  <a:lnTo>
                    <a:pt x="17522" y="1201876"/>
                  </a:lnTo>
                  <a:lnTo>
                    <a:pt x="4529" y="1160011"/>
                  </a:lnTo>
                  <a:lnTo>
                    <a:pt x="0" y="1115060"/>
                  </a:lnTo>
                  <a:lnTo>
                    <a:pt x="0" y="22301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16" name="object 16"/>
          <p:cNvSpPr txBox="1"/>
          <p:nvPr/>
        </p:nvSpPr>
        <p:spPr>
          <a:xfrm>
            <a:off x="755576" y="2767203"/>
            <a:ext cx="3822712" cy="1279196"/>
          </a:xfrm>
          <a:prstGeom prst="rect">
            <a:avLst/>
          </a:prstGeom>
        </p:spPr>
        <p:txBody>
          <a:bodyPr vert="horz" wrap="square" lIns="0" tIns="9525" rIns="0" bIns="0" rtlCol="0">
            <a:spAutoFit/>
          </a:bodyPr>
          <a:lstStyle/>
          <a:p>
            <a:endParaRPr lang="ru-RU" sz="1050" dirty="0">
              <a:solidFill>
                <a:srgbClr val="000000"/>
              </a:solidFill>
              <a:latin typeface="Calibri" panose="020F0502020204030204" pitchFamily="34" charset="0"/>
            </a:endParaRPr>
          </a:p>
          <a:p>
            <a:endParaRPr lang="ru-RU" b="1" dirty="0" smtClean="0">
              <a:solidFill>
                <a:srgbClr val="244060"/>
              </a:solidFill>
              <a:latin typeface="Calibri" panose="020F0502020204030204" pitchFamily="34" charset="0"/>
            </a:endParaRPr>
          </a:p>
          <a:p>
            <a:r>
              <a:rPr lang="ru-RU" b="1" dirty="0" smtClean="0">
                <a:solidFill>
                  <a:srgbClr val="244060"/>
                </a:solidFill>
                <a:latin typeface="Times New Roman" panose="02020603050405020304" pitchFamily="18" charset="0"/>
                <a:cs typeface="Times New Roman" panose="02020603050405020304" pitchFamily="18" charset="0"/>
              </a:rPr>
              <a:t>Представители </a:t>
            </a:r>
            <a:r>
              <a:rPr lang="ru-RU" b="1" dirty="0">
                <a:solidFill>
                  <a:srgbClr val="244060"/>
                </a:solidFill>
                <a:latin typeface="Times New Roman" panose="02020603050405020304" pitchFamily="18" charset="0"/>
                <a:cs typeface="Times New Roman" panose="02020603050405020304" pitchFamily="18" charset="0"/>
              </a:rPr>
              <a:t>СМИ, аккредитованные в установленном порядке</a:t>
            </a:r>
            <a:endParaRPr dirty="0">
              <a:solidFill>
                <a:prstClr val="black"/>
              </a:solidFill>
              <a:latin typeface="Times New Roman" panose="02020603050405020304" pitchFamily="18" charset="0"/>
              <a:cs typeface="Times New Roman" panose="02020603050405020304" pitchFamily="18" charset="0"/>
            </a:endParaRPr>
          </a:p>
        </p:txBody>
      </p:sp>
      <p:grpSp>
        <p:nvGrpSpPr>
          <p:cNvPr id="17" name="object 17"/>
          <p:cNvGrpSpPr/>
          <p:nvPr/>
        </p:nvGrpSpPr>
        <p:grpSpPr>
          <a:xfrm>
            <a:off x="5479542" y="2994448"/>
            <a:ext cx="3487579" cy="1267072"/>
            <a:chOff x="7306056" y="2567939"/>
            <a:chExt cx="4650105" cy="1384300"/>
          </a:xfrm>
        </p:grpSpPr>
        <p:pic>
          <p:nvPicPr>
            <p:cNvPr id="18" name="object 18"/>
            <p:cNvPicPr/>
            <p:nvPr/>
          </p:nvPicPr>
          <p:blipFill>
            <a:blip r:embed="rId7" cstate="print"/>
            <a:stretch>
              <a:fillRect/>
            </a:stretch>
          </p:blipFill>
          <p:spPr>
            <a:xfrm>
              <a:off x="7306056" y="2592323"/>
              <a:ext cx="4649724" cy="1267968"/>
            </a:xfrm>
            <a:prstGeom prst="rect">
              <a:avLst/>
            </a:prstGeom>
          </p:spPr>
        </p:pic>
        <p:pic>
          <p:nvPicPr>
            <p:cNvPr id="19" name="object 19"/>
            <p:cNvPicPr/>
            <p:nvPr/>
          </p:nvPicPr>
          <p:blipFill>
            <a:blip r:embed="rId8" cstate="print"/>
            <a:stretch>
              <a:fillRect/>
            </a:stretch>
          </p:blipFill>
          <p:spPr>
            <a:xfrm>
              <a:off x="7330440" y="2567939"/>
              <a:ext cx="4594859" cy="1383792"/>
            </a:xfrm>
            <a:prstGeom prst="rect">
              <a:avLst/>
            </a:prstGeom>
          </p:spPr>
        </p:pic>
        <p:sp>
          <p:nvSpPr>
            <p:cNvPr id="20" name="object 20"/>
            <p:cNvSpPr/>
            <p:nvPr/>
          </p:nvSpPr>
          <p:spPr>
            <a:xfrm>
              <a:off x="7353300" y="2619755"/>
              <a:ext cx="4559935" cy="1178560"/>
            </a:xfrm>
            <a:custGeom>
              <a:avLst/>
              <a:gdLst/>
              <a:ahLst/>
              <a:cxnLst/>
              <a:rect l="l" t="t" r="r" b="b"/>
              <a:pathLst>
                <a:path w="4559934" h="1178560">
                  <a:moveTo>
                    <a:pt x="4363466" y="0"/>
                  </a:moveTo>
                  <a:lnTo>
                    <a:pt x="196342" y="0"/>
                  </a:lnTo>
                  <a:lnTo>
                    <a:pt x="151315" y="5184"/>
                  </a:lnTo>
                  <a:lnTo>
                    <a:pt x="109986" y="19952"/>
                  </a:lnTo>
                  <a:lnTo>
                    <a:pt x="73531" y="43127"/>
                  </a:lnTo>
                  <a:lnTo>
                    <a:pt x="43127" y="73531"/>
                  </a:lnTo>
                  <a:lnTo>
                    <a:pt x="19952" y="109986"/>
                  </a:lnTo>
                  <a:lnTo>
                    <a:pt x="5184" y="151315"/>
                  </a:lnTo>
                  <a:lnTo>
                    <a:pt x="0" y="196342"/>
                  </a:lnTo>
                  <a:lnTo>
                    <a:pt x="0" y="981710"/>
                  </a:lnTo>
                  <a:lnTo>
                    <a:pt x="5184" y="1026736"/>
                  </a:lnTo>
                  <a:lnTo>
                    <a:pt x="19952" y="1068065"/>
                  </a:lnTo>
                  <a:lnTo>
                    <a:pt x="43127" y="1104520"/>
                  </a:lnTo>
                  <a:lnTo>
                    <a:pt x="73531" y="1134924"/>
                  </a:lnTo>
                  <a:lnTo>
                    <a:pt x="109986" y="1158099"/>
                  </a:lnTo>
                  <a:lnTo>
                    <a:pt x="151315" y="1172867"/>
                  </a:lnTo>
                  <a:lnTo>
                    <a:pt x="196342" y="1178052"/>
                  </a:lnTo>
                  <a:lnTo>
                    <a:pt x="4363466" y="1178052"/>
                  </a:lnTo>
                  <a:lnTo>
                    <a:pt x="4408492" y="1172867"/>
                  </a:lnTo>
                  <a:lnTo>
                    <a:pt x="4449821" y="1158099"/>
                  </a:lnTo>
                  <a:lnTo>
                    <a:pt x="4486276" y="1134924"/>
                  </a:lnTo>
                  <a:lnTo>
                    <a:pt x="4516680" y="1104520"/>
                  </a:lnTo>
                  <a:lnTo>
                    <a:pt x="4539855" y="1068065"/>
                  </a:lnTo>
                  <a:lnTo>
                    <a:pt x="4554623" y="1026736"/>
                  </a:lnTo>
                  <a:lnTo>
                    <a:pt x="4559808" y="981710"/>
                  </a:lnTo>
                  <a:lnTo>
                    <a:pt x="4559808" y="196342"/>
                  </a:lnTo>
                  <a:lnTo>
                    <a:pt x="4554623" y="151315"/>
                  </a:lnTo>
                  <a:lnTo>
                    <a:pt x="4539855" y="109986"/>
                  </a:lnTo>
                  <a:lnTo>
                    <a:pt x="4516680" y="73531"/>
                  </a:lnTo>
                  <a:lnTo>
                    <a:pt x="4486276" y="43127"/>
                  </a:lnTo>
                  <a:lnTo>
                    <a:pt x="4449821" y="19952"/>
                  </a:lnTo>
                  <a:lnTo>
                    <a:pt x="4408492" y="5184"/>
                  </a:lnTo>
                  <a:lnTo>
                    <a:pt x="4363466"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1" name="object 21"/>
            <p:cNvSpPr/>
            <p:nvPr/>
          </p:nvSpPr>
          <p:spPr>
            <a:xfrm>
              <a:off x="7353300" y="2619755"/>
              <a:ext cx="4559935" cy="1178560"/>
            </a:xfrm>
            <a:custGeom>
              <a:avLst/>
              <a:gdLst/>
              <a:ahLst/>
              <a:cxnLst/>
              <a:rect l="l" t="t" r="r" b="b"/>
              <a:pathLst>
                <a:path w="4559934" h="1178560">
                  <a:moveTo>
                    <a:pt x="0" y="196342"/>
                  </a:moveTo>
                  <a:lnTo>
                    <a:pt x="5184" y="151315"/>
                  </a:lnTo>
                  <a:lnTo>
                    <a:pt x="19952" y="109986"/>
                  </a:lnTo>
                  <a:lnTo>
                    <a:pt x="43127" y="73531"/>
                  </a:lnTo>
                  <a:lnTo>
                    <a:pt x="73531" y="43127"/>
                  </a:lnTo>
                  <a:lnTo>
                    <a:pt x="109986" y="19952"/>
                  </a:lnTo>
                  <a:lnTo>
                    <a:pt x="151315" y="5184"/>
                  </a:lnTo>
                  <a:lnTo>
                    <a:pt x="196342" y="0"/>
                  </a:lnTo>
                  <a:lnTo>
                    <a:pt x="4363466" y="0"/>
                  </a:lnTo>
                  <a:lnTo>
                    <a:pt x="4408492" y="5184"/>
                  </a:lnTo>
                  <a:lnTo>
                    <a:pt x="4449821" y="19952"/>
                  </a:lnTo>
                  <a:lnTo>
                    <a:pt x="4486276" y="43127"/>
                  </a:lnTo>
                  <a:lnTo>
                    <a:pt x="4516680" y="73531"/>
                  </a:lnTo>
                  <a:lnTo>
                    <a:pt x="4539855" y="109986"/>
                  </a:lnTo>
                  <a:lnTo>
                    <a:pt x="4554623" y="151315"/>
                  </a:lnTo>
                  <a:lnTo>
                    <a:pt x="4559808" y="196342"/>
                  </a:lnTo>
                  <a:lnTo>
                    <a:pt x="4559808" y="981710"/>
                  </a:lnTo>
                  <a:lnTo>
                    <a:pt x="4554623" y="1026736"/>
                  </a:lnTo>
                  <a:lnTo>
                    <a:pt x="4539855" y="1068065"/>
                  </a:lnTo>
                  <a:lnTo>
                    <a:pt x="4516680" y="1104520"/>
                  </a:lnTo>
                  <a:lnTo>
                    <a:pt x="4486276" y="1134924"/>
                  </a:lnTo>
                  <a:lnTo>
                    <a:pt x="4449821" y="1158099"/>
                  </a:lnTo>
                  <a:lnTo>
                    <a:pt x="4408492" y="1172867"/>
                  </a:lnTo>
                  <a:lnTo>
                    <a:pt x="4363466" y="1178052"/>
                  </a:lnTo>
                  <a:lnTo>
                    <a:pt x="196342" y="1178052"/>
                  </a:lnTo>
                  <a:lnTo>
                    <a:pt x="151315" y="1172867"/>
                  </a:lnTo>
                  <a:lnTo>
                    <a:pt x="109986" y="1158099"/>
                  </a:lnTo>
                  <a:lnTo>
                    <a:pt x="73531" y="1134924"/>
                  </a:lnTo>
                  <a:lnTo>
                    <a:pt x="43127" y="1104520"/>
                  </a:lnTo>
                  <a:lnTo>
                    <a:pt x="19952" y="1068065"/>
                  </a:lnTo>
                  <a:lnTo>
                    <a:pt x="5184" y="1026736"/>
                  </a:lnTo>
                  <a:lnTo>
                    <a:pt x="0" y="981710"/>
                  </a:lnTo>
                  <a:lnTo>
                    <a:pt x="0" y="196342"/>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2" name="object 22"/>
          <p:cNvSpPr txBox="1"/>
          <p:nvPr/>
        </p:nvSpPr>
        <p:spPr>
          <a:xfrm>
            <a:off x="5617464" y="2831973"/>
            <a:ext cx="3168015" cy="809837"/>
          </a:xfrm>
          <a:prstGeom prst="rect">
            <a:avLst/>
          </a:prstGeom>
        </p:spPr>
        <p:txBody>
          <a:bodyPr vert="horz" wrap="square" lIns="0" tIns="9525" rIns="0" bIns="0" rtlCol="0">
            <a:spAutoFit/>
          </a:bodyPr>
          <a:lstStyle/>
          <a:p>
            <a:endParaRPr lang="ru-RU" sz="1000" dirty="0">
              <a:solidFill>
                <a:srgbClr val="000000"/>
              </a:solidFill>
              <a:latin typeface="Calibri" panose="020F0502020204030204" pitchFamily="34" charset="0"/>
            </a:endParaRPr>
          </a:p>
          <a:p>
            <a:endParaRPr lang="ru-RU" sz="1400" b="1" dirty="0" smtClean="0">
              <a:solidFill>
                <a:srgbClr val="244060"/>
              </a:solidFill>
              <a:latin typeface="Calibri" panose="020F0502020204030204" pitchFamily="34" charset="0"/>
            </a:endParaRPr>
          </a:p>
          <a:p>
            <a:r>
              <a:rPr lang="ru-RU" sz="1400" b="1" dirty="0" smtClean="0">
                <a:solidFill>
                  <a:srgbClr val="244060"/>
                </a:solidFill>
                <a:latin typeface="Times New Roman" panose="02020603050405020304" pitchFamily="18" charset="0"/>
                <a:cs typeface="Times New Roman" panose="02020603050405020304" pitchFamily="18" charset="0"/>
              </a:rPr>
              <a:t>Присутствуют </a:t>
            </a:r>
            <a:r>
              <a:rPr lang="ru-RU" sz="1400" b="1" dirty="0">
                <a:solidFill>
                  <a:srgbClr val="244060"/>
                </a:solidFill>
                <a:latin typeface="Times New Roman" panose="02020603050405020304" pitchFamily="18" charset="0"/>
                <a:cs typeface="Times New Roman" panose="02020603050405020304" pitchFamily="18" charset="0"/>
              </a:rPr>
              <a:t>в аудиториях до вскрытия </a:t>
            </a:r>
            <a:r>
              <a:rPr lang="ru-RU" sz="1400" b="1" dirty="0" err="1" smtClean="0">
                <a:solidFill>
                  <a:srgbClr val="244060"/>
                </a:solidFill>
                <a:latin typeface="Times New Roman" panose="02020603050405020304" pitchFamily="18" charset="0"/>
                <a:cs typeface="Times New Roman" panose="02020603050405020304" pitchFamily="18" charset="0"/>
              </a:rPr>
              <a:t>спецпакета</a:t>
            </a:r>
            <a:r>
              <a:rPr lang="ru-RU" sz="1400" b="1" dirty="0" smtClean="0">
                <a:solidFill>
                  <a:srgbClr val="244060"/>
                </a:solidFill>
                <a:latin typeface="Times New Roman" panose="02020603050405020304" pitchFamily="18" charset="0"/>
                <a:cs typeface="Times New Roman" panose="02020603050405020304" pitchFamily="18" charset="0"/>
              </a:rPr>
              <a:t> с </a:t>
            </a:r>
            <a:r>
              <a:rPr lang="ru-RU" sz="1400" b="1" dirty="0">
                <a:solidFill>
                  <a:srgbClr val="244060"/>
                </a:solidFill>
                <a:latin typeface="Times New Roman" panose="02020603050405020304" pitchFamily="18" charset="0"/>
                <a:cs typeface="Times New Roman" panose="02020603050405020304" pitchFamily="18" charset="0"/>
              </a:rPr>
              <a:t>ЭМ</a:t>
            </a:r>
            <a:endParaRPr sz="1350" dirty="0">
              <a:solidFill>
                <a:prstClr val="black"/>
              </a:solidFill>
              <a:latin typeface="Times New Roman" panose="02020603050405020304" pitchFamily="18" charset="0"/>
              <a:cs typeface="Times New Roman" panose="02020603050405020304" pitchFamily="18" charset="0"/>
            </a:endParaRPr>
          </a:p>
        </p:txBody>
      </p:sp>
      <p:grpSp>
        <p:nvGrpSpPr>
          <p:cNvPr id="23" name="object 23"/>
          <p:cNvGrpSpPr/>
          <p:nvPr/>
        </p:nvGrpSpPr>
        <p:grpSpPr>
          <a:xfrm>
            <a:off x="5479542" y="1860804"/>
            <a:ext cx="3441859" cy="1049947"/>
            <a:chOff x="7306056" y="1427988"/>
            <a:chExt cx="4589145" cy="1146175"/>
          </a:xfrm>
        </p:grpSpPr>
        <p:pic>
          <p:nvPicPr>
            <p:cNvPr id="24" name="object 24"/>
            <p:cNvPicPr/>
            <p:nvPr/>
          </p:nvPicPr>
          <p:blipFill>
            <a:blip r:embed="rId9" cstate="print"/>
            <a:stretch>
              <a:fillRect/>
            </a:stretch>
          </p:blipFill>
          <p:spPr>
            <a:xfrm>
              <a:off x="7306056" y="1427988"/>
              <a:ext cx="4588763" cy="1118615"/>
            </a:xfrm>
            <a:prstGeom prst="rect">
              <a:avLst/>
            </a:prstGeom>
          </p:spPr>
        </p:pic>
        <p:pic>
          <p:nvPicPr>
            <p:cNvPr id="25" name="object 25"/>
            <p:cNvPicPr/>
            <p:nvPr/>
          </p:nvPicPr>
          <p:blipFill>
            <a:blip r:embed="rId10" cstate="print"/>
            <a:stretch>
              <a:fillRect/>
            </a:stretch>
          </p:blipFill>
          <p:spPr>
            <a:xfrm>
              <a:off x="7324344" y="1464564"/>
              <a:ext cx="3910584" cy="1109472"/>
            </a:xfrm>
            <a:prstGeom prst="rect">
              <a:avLst/>
            </a:prstGeom>
          </p:spPr>
        </p:pic>
        <p:sp>
          <p:nvSpPr>
            <p:cNvPr id="26" name="object 26"/>
            <p:cNvSpPr/>
            <p:nvPr/>
          </p:nvSpPr>
          <p:spPr>
            <a:xfrm>
              <a:off x="7353300" y="1455420"/>
              <a:ext cx="4498975" cy="1028700"/>
            </a:xfrm>
            <a:custGeom>
              <a:avLst/>
              <a:gdLst/>
              <a:ahLst/>
              <a:cxnLst/>
              <a:rect l="l" t="t" r="r" b="b"/>
              <a:pathLst>
                <a:path w="4498975" h="1028700">
                  <a:moveTo>
                    <a:pt x="4327398" y="0"/>
                  </a:moveTo>
                  <a:lnTo>
                    <a:pt x="171450" y="0"/>
                  </a:lnTo>
                  <a:lnTo>
                    <a:pt x="125853" y="6120"/>
                  </a:lnTo>
                  <a:lnTo>
                    <a:pt x="84892" y="23396"/>
                  </a:lnTo>
                  <a:lnTo>
                    <a:pt x="50196" y="50196"/>
                  </a:lnTo>
                  <a:lnTo>
                    <a:pt x="23396" y="84892"/>
                  </a:lnTo>
                  <a:lnTo>
                    <a:pt x="6120" y="125853"/>
                  </a:lnTo>
                  <a:lnTo>
                    <a:pt x="0" y="171450"/>
                  </a:lnTo>
                  <a:lnTo>
                    <a:pt x="0" y="857250"/>
                  </a:lnTo>
                  <a:lnTo>
                    <a:pt x="6120" y="902846"/>
                  </a:lnTo>
                  <a:lnTo>
                    <a:pt x="23396" y="943807"/>
                  </a:lnTo>
                  <a:lnTo>
                    <a:pt x="50196" y="978503"/>
                  </a:lnTo>
                  <a:lnTo>
                    <a:pt x="84892" y="1005303"/>
                  </a:lnTo>
                  <a:lnTo>
                    <a:pt x="125853" y="1022579"/>
                  </a:lnTo>
                  <a:lnTo>
                    <a:pt x="171450" y="1028700"/>
                  </a:lnTo>
                  <a:lnTo>
                    <a:pt x="4327398" y="1028700"/>
                  </a:lnTo>
                  <a:lnTo>
                    <a:pt x="4372994" y="1022579"/>
                  </a:lnTo>
                  <a:lnTo>
                    <a:pt x="4413955" y="1005303"/>
                  </a:lnTo>
                  <a:lnTo>
                    <a:pt x="4448651" y="978503"/>
                  </a:lnTo>
                  <a:lnTo>
                    <a:pt x="4475451" y="943807"/>
                  </a:lnTo>
                  <a:lnTo>
                    <a:pt x="4492727" y="902846"/>
                  </a:lnTo>
                  <a:lnTo>
                    <a:pt x="4498848" y="857250"/>
                  </a:lnTo>
                  <a:lnTo>
                    <a:pt x="4498848" y="171450"/>
                  </a:lnTo>
                  <a:lnTo>
                    <a:pt x="4492727" y="125853"/>
                  </a:lnTo>
                  <a:lnTo>
                    <a:pt x="4475451" y="84892"/>
                  </a:lnTo>
                  <a:lnTo>
                    <a:pt x="4448651" y="50196"/>
                  </a:lnTo>
                  <a:lnTo>
                    <a:pt x="4413955" y="23396"/>
                  </a:lnTo>
                  <a:lnTo>
                    <a:pt x="4372994" y="6120"/>
                  </a:lnTo>
                  <a:lnTo>
                    <a:pt x="4327398" y="0"/>
                  </a:lnTo>
                  <a:close/>
                </a:path>
              </a:pathLst>
            </a:custGeom>
            <a:solidFill>
              <a:srgbClr val="FFFFFF"/>
            </a:solidFill>
          </p:spPr>
          <p:txBody>
            <a:bodyPr wrap="square" lIns="0" tIns="0" rIns="0" bIns="0" rtlCol="0"/>
            <a:lstStyle/>
            <a:p>
              <a:pPr defTabSz="685800"/>
              <a:endParaRPr sz="1350">
                <a:solidFill>
                  <a:prstClr val="black"/>
                </a:solidFill>
                <a:latin typeface="Calibri"/>
              </a:endParaRPr>
            </a:p>
          </p:txBody>
        </p:sp>
        <p:sp>
          <p:nvSpPr>
            <p:cNvPr id="27" name="object 27"/>
            <p:cNvSpPr/>
            <p:nvPr/>
          </p:nvSpPr>
          <p:spPr>
            <a:xfrm>
              <a:off x="7353300" y="1455420"/>
              <a:ext cx="4498975" cy="1028700"/>
            </a:xfrm>
            <a:custGeom>
              <a:avLst/>
              <a:gdLst/>
              <a:ahLst/>
              <a:cxnLst/>
              <a:rect l="l" t="t" r="r" b="b"/>
              <a:pathLst>
                <a:path w="4498975" h="1028700">
                  <a:moveTo>
                    <a:pt x="0" y="171450"/>
                  </a:moveTo>
                  <a:lnTo>
                    <a:pt x="6120" y="125853"/>
                  </a:lnTo>
                  <a:lnTo>
                    <a:pt x="23396" y="84892"/>
                  </a:lnTo>
                  <a:lnTo>
                    <a:pt x="50196" y="50196"/>
                  </a:lnTo>
                  <a:lnTo>
                    <a:pt x="84892" y="23396"/>
                  </a:lnTo>
                  <a:lnTo>
                    <a:pt x="125853" y="6120"/>
                  </a:lnTo>
                  <a:lnTo>
                    <a:pt x="171450" y="0"/>
                  </a:lnTo>
                  <a:lnTo>
                    <a:pt x="4327398" y="0"/>
                  </a:lnTo>
                  <a:lnTo>
                    <a:pt x="4372994" y="6120"/>
                  </a:lnTo>
                  <a:lnTo>
                    <a:pt x="4413955" y="23396"/>
                  </a:lnTo>
                  <a:lnTo>
                    <a:pt x="4448651" y="50196"/>
                  </a:lnTo>
                  <a:lnTo>
                    <a:pt x="4475451" y="84892"/>
                  </a:lnTo>
                  <a:lnTo>
                    <a:pt x="4492727" y="125853"/>
                  </a:lnTo>
                  <a:lnTo>
                    <a:pt x="4498848" y="171450"/>
                  </a:lnTo>
                  <a:lnTo>
                    <a:pt x="4498848" y="857250"/>
                  </a:lnTo>
                  <a:lnTo>
                    <a:pt x="4492727" y="902846"/>
                  </a:lnTo>
                  <a:lnTo>
                    <a:pt x="4475451" y="943807"/>
                  </a:lnTo>
                  <a:lnTo>
                    <a:pt x="4448651" y="978503"/>
                  </a:lnTo>
                  <a:lnTo>
                    <a:pt x="4413955" y="1005303"/>
                  </a:lnTo>
                  <a:lnTo>
                    <a:pt x="4372994" y="1022579"/>
                  </a:lnTo>
                  <a:lnTo>
                    <a:pt x="4327398" y="1028700"/>
                  </a:lnTo>
                  <a:lnTo>
                    <a:pt x="171450" y="1028700"/>
                  </a:lnTo>
                  <a:lnTo>
                    <a:pt x="125853" y="1022579"/>
                  </a:lnTo>
                  <a:lnTo>
                    <a:pt x="84892" y="1005303"/>
                  </a:lnTo>
                  <a:lnTo>
                    <a:pt x="50196" y="978503"/>
                  </a:lnTo>
                  <a:lnTo>
                    <a:pt x="23396" y="943807"/>
                  </a:lnTo>
                  <a:lnTo>
                    <a:pt x="6120" y="902846"/>
                  </a:lnTo>
                  <a:lnTo>
                    <a:pt x="0" y="857250"/>
                  </a:lnTo>
                  <a:lnTo>
                    <a:pt x="0" y="171450"/>
                  </a:lnTo>
                  <a:close/>
                </a:path>
              </a:pathLst>
            </a:custGeom>
            <a:ln w="9144">
              <a:solidFill>
                <a:srgbClr val="497DBA"/>
              </a:solidFill>
            </a:ln>
          </p:spPr>
          <p:txBody>
            <a:bodyPr wrap="square" lIns="0" tIns="0" rIns="0" bIns="0" rtlCol="0"/>
            <a:lstStyle/>
            <a:p>
              <a:pPr defTabSz="685800"/>
              <a:endParaRPr sz="1350">
                <a:solidFill>
                  <a:prstClr val="black"/>
                </a:solidFill>
                <a:latin typeface="Calibri"/>
              </a:endParaRPr>
            </a:p>
          </p:txBody>
        </p:sp>
      </p:grpSp>
      <p:sp>
        <p:nvSpPr>
          <p:cNvPr id="28" name="object 28"/>
          <p:cNvSpPr txBox="1"/>
          <p:nvPr/>
        </p:nvSpPr>
        <p:spPr>
          <a:xfrm>
            <a:off x="5617464" y="1814036"/>
            <a:ext cx="3271741" cy="840615"/>
          </a:xfrm>
          <a:prstGeom prst="rect">
            <a:avLst/>
          </a:prstGeom>
        </p:spPr>
        <p:txBody>
          <a:bodyPr vert="horz" wrap="square" lIns="0" tIns="9525" rIns="0" bIns="0" rtlCol="0">
            <a:spAutoFit/>
          </a:bodyPr>
          <a:lstStyle/>
          <a:p>
            <a:endParaRPr lang="ru-RU" sz="1000" dirty="0">
              <a:solidFill>
                <a:srgbClr val="000000"/>
              </a:solidFill>
              <a:latin typeface="Calibri" panose="020F0502020204030204" pitchFamily="34" charset="0"/>
            </a:endParaRPr>
          </a:p>
          <a:p>
            <a:r>
              <a:rPr lang="ru-RU" sz="1100" b="1" dirty="0">
                <a:solidFill>
                  <a:srgbClr val="244060"/>
                </a:solidFill>
                <a:latin typeface="Times New Roman" panose="02020603050405020304" pitchFamily="18" charset="0"/>
                <a:cs typeface="Times New Roman" panose="02020603050405020304" pitchFamily="18" charset="0"/>
              </a:rPr>
              <a:t>Свободно перемещаются в ППЭ (в одной аудитории находится не более 1 наблюдателя), фиксируют все нарушения во время экзамена и доводят эту информацию до членов ГЭК</a:t>
            </a:r>
            <a:endParaRPr sz="1100" dirty="0">
              <a:solidFill>
                <a:prstClr val="black"/>
              </a:solidFill>
              <a:latin typeface="Times New Roman" panose="02020603050405020304" pitchFamily="18" charset="0"/>
              <a:cs typeface="Times New Roman" panose="02020603050405020304" pitchFamily="18" charset="0"/>
            </a:endParaRPr>
          </a:p>
        </p:txBody>
      </p:sp>
      <p:sp>
        <p:nvSpPr>
          <p:cNvPr id="38" name="object 38"/>
          <p:cNvSpPr txBox="1"/>
          <p:nvPr/>
        </p:nvSpPr>
        <p:spPr>
          <a:xfrm>
            <a:off x="1748599" y="3988498"/>
            <a:ext cx="2909888" cy="286617"/>
          </a:xfrm>
          <a:prstGeom prst="rect">
            <a:avLst/>
          </a:prstGeom>
        </p:spPr>
        <p:txBody>
          <a:bodyPr vert="horz" wrap="square" lIns="0" tIns="9525" rIns="0" bIns="0" rtlCol="0">
            <a:spAutoFit/>
          </a:bodyPr>
          <a:lstStyle/>
          <a:p>
            <a:pPr marL="9525" marR="3810" algn="ctr" defTabSz="685800">
              <a:spcBef>
                <a:spcPts val="75"/>
              </a:spcBef>
            </a:pPr>
            <a:r>
              <a:rPr lang="ru-RU" b="1" spc="-8" dirty="0" smtClean="0">
                <a:solidFill>
                  <a:srgbClr val="244060"/>
                </a:solidFill>
                <a:latin typeface="Calibri"/>
                <a:cs typeface="Calibri"/>
              </a:rPr>
              <a:t> </a:t>
            </a:r>
            <a:endParaRPr dirty="0">
              <a:solidFill>
                <a:prstClr val="black"/>
              </a:solidFill>
              <a:latin typeface="Calibri"/>
              <a:cs typeface="Calibri"/>
            </a:endParaRPr>
          </a:p>
        </p:txBody>
      </p:sp>
      <p:sp>
        <p:nvSpPr>
          <p:cNvPr id="43" name="object 43"/>
          <p:cNvSpPr txBox="1"/>
          <p:nvPr/>
        </p:nvSpPr>
        <p:spPr>
          <a:xfrm>
            <a:off x="2402014" y="5176494"/>
            <a:ext cx="1642586" cy="286617"/>
          </a:xfrm>
          <a:prstGeom prst="rect">
            <a:avLst/>
          </a:prstGeom>
        </p:spPr>
        <p:txBody>
          <a:bodyPr vert="horz" wrap="square" lIns="0" tIns="9525" rIns="0" bIns="0" rtlCol="0">
            <a:spAutoFit/>
          </a:bodyPr>
          <a:lstStyle/>
          <a:p>
            <a:pPr algn="ctr" defTabSz="685800">
              <a:spcBef>
                <a:spcPts val="75"/>
              </a:spcBef>
            </a:pPr>
            <a:r>
              <a:rPr lang="ru-RU" b="1" spc="-8" dirty="0" smtClean="0">
                <a:solidFill>
                  <a:srgbClr val="244060"/>
                </a:solidFill>
                <a:latin typeface="Calibri"/>
                <a:cs typeface="Calibri"/>
              </a:rPr>
              <a:t> </a:t>
            </a:r>
            <a:endParaRPr dirty="0">
              <a:solidFill>
                <a:prstClr val="black"/>
              </a:solidFill>
              <a:latin typeface="Calibri"/>
              <a:cs typeface="Calibri"/>
            </a:endParaRPr>
          </a:p>
        </p:txBody>
      </p:sp>
      <p:sp>
        <p:nvSpPr>
          <p:cNvPr id="66" name="Прямоугольник 65"/>
          <p:cNvSpPr/>
          <p:nvPr/>
        </p:nvSpPr>
        <p:spPr>
          <a:xfrm>
            <a:off x="971600" y="318706"/>
            <a:ext cx="7917606" cy="623248"/>
          </a:xfrm>
          <a:prstGeom prst="rect">
            <a:avLst/>
          </a:prstGeom>
        </p:spPr>
        <p:txBody>
          <a:bodyPr wrap="square">
            <a:spAutoFit/>
          </a:bodyPr>
          <a:lstStyle/>
          <a:p>
            <a:endParaRPr lang="ru-RU" sz="1050" dirty="0">
              <a:solidFill>
                <a:srgbClr val="000000"/>
              </a:solidFill>
              <a:latin typeface="Calibri" panose="020F0502020204030204" pitchFamily="34" charset="0"/>
            </a:endParaRPr>
          </a:p>
          <a:p>
            <a:r>
              <a:rPr lang="ru-RU" sz="2400" b="1" dirty="0">
                <a:solidFill>
                  <a:srgbClr val="FFFFFF"/>
                </a:solidFill>
                <a:latin typeface="Calibri" panose="020F0502020204030204" pitchFamily="34" charset="0"/>
              </a:rPr>
              <a:t>Лица, имеющие право присутствовать в ППЭ</a:t>
            </a:r>
            <a:endParaRPr kumimoji="0" lang="ru-RU" sz="1800" b="0" i="0" u="none" strike="noStrike" kern="0" cap="none" spc="0" normalizeH="0" baseline="0" noProof="0" dirty="0">
              <a:ln>
                <a:noFill/>
              </a:ln>
              <a:solidFill>
                <a:schemeClr val="bg1"/>
              </a:solidFill>
              <a:effectLst/>
              <a:uLnTx/>
              <a:uFillTx/>
            </a:endParaRPr>
          </a:p>
        </p:txBody>
      </p:sp>
      <p:sp>
        <p:nvSpPr>
          <p:cNvPr id="59" name="Прямоугольник 58"/>
          <p:cNvSpPr/>
          <p:nvPr/>
        </p:nvSpPr>
        <p:spPr>
          <a:xfrm>
            <a:off x="251517" y="4130213"/>
            <a:ext cx="8637688" cy="1200329"/>
          </a:xfrm>
          <a:prstGeom prst="rect">
            <a:avLst/>
          </a:prstGeom>
        </p:spPr>
        <p:txBody>
          <a:bodyPr wrap="square">
            <a:spAutoFit/>
          </a:bodyPr>
          <a:lstStyle/>
          <a:p>
            <a:endParaRPr lang="ru-RU" sz="1200" dirty="0">
              <a:solidFill>
                <a:srgbClr val="000000"/>
              </a:solidFill>
              <a:latin typeface="Calibri" panose="020F0502020204030204" pitchFamily="34" charset="0"/>
            </a:endParaRPr>
          </a:p>
          <a:p>
            <a:pPr algn="just"/>
            <a:r>
              <a:rPr lang="ru-RU" sz="2000" dirty="0">
                <a:solidFill>
                  <a:srgbClr val="244060"/>
                </a:solidFill>
                <a:latin typeface="Times New Roman" panose="02020603050405020304" pitchFamily="18" charset="0"/>
                <a:cs typeface="Times New Roman" panose="02020603050405020304" pitchFamily="18" charset="0"/>
              </a:rPr>
              <a:t>Должностные лица </a:t>
            </a:r>
            <a:r>
              <a:rPr lang="ru-RU" sz="2000" dirty="0" err="1">
                <a:solidFill>
                  <a:srgbClr val="244060"/>
                </a:solidFill>
                <a:latin typeface="Times New Roman" panose="02020603050405020304" pitchFamily="18" charset="0"/>
                <a:cs typeface="Times New Roman" panose="02020603050405020304" pitchFamily="18" charset="0"/>
              </a:rPr>
              <a:t>Рособрнадзора</a:t>
            </a:r>
            <a:r>
              <a:rPr lang="ru-RU" sz="2000" dirty="0">
                <a:solidFill>
                  <a:srgbClr val="244060"/>
                </a:solidFill>
                <a:latin typeface="Times New Roman" panose="02020603050405020304" pitchFamily="18" charset="0"/>
                <a:cs typeface="Times New Roman" panose="02020603050405020304" pitchFamily="18" charset="0"/>
              </a:rPr>
              <a:t>, должностные лица органа исполнительной власти субъекта РФ, осуществляющего переданные полномочия РФ в сфере образования </a:t>
            </a:r>
            <a:endParaRPr lang="ru-RU" sz="2000" dirty="0">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rot="10800000" flipV="1">
            <a:off x="251517" y="5044826"/>
            <a:ext cx="8798909" cy="1384995"/>
          </a:xfrm>
          <a:prstGeom prst="rect">
            <a:avLst/>
          </a:prstGeom>
        </p:spPr>
        <p:txBody>
          <a:bodyPr wrap="square">
            <a:spAutoFit/>
          </a:bodyPr>
          <a:lstStyle/>
          <a:p>
            <a:endParaRPr lang="ru-RU" sz="1200" dirty="0">
              <a:solidFill>
                <a:srgbClr val="000000"/>
              </a:solidFill>
              <a:latin typeface="Calibri" panose="020F0502020204030204" pitchFamily="34" charset="0"/>
            </a:endParaRPr>
          </a:p>
          <a:p>
            <a:pPr algn="ctr"/>
            <a:r>
              <a:rPr lang="ru-RU" sz="2400" b="1" dirty="0">
                <a:solidFill>
                  <a:srgbClr val="244060"/>
                </a:solidFill>
                <a:latin typeface="Calibri" panose="020F0502020204030204" pitchFamily="34" charset="0"/>
              </a:rPr>
              <a:t>Допуск в ППЭ вышеперечисленных лиц осуществляется при наличии документов, удостоверяющих личность, и документов, подтверждающих их полномочия</a:t>
            </a:r>
            <a:endParaRPr lang="ru-RU" dirty="0"/>
          </a:p>
        </p:txBody>
      </p:sp>
    </p:spTree>
    <p:extLst>
      <p:ext uri="{BB962C8B-B14F-4D97-AF65-F5344CB8AC3E}">
        <p14:creationId xmlns:p14="http://schemas.microsoft.com/office/powerpoint/2010/main" val="77552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043608" y="181971"/>
            <a:ext cx="794156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ru-RU" sz="3600" b="1" dirty="0">
                <a:solidFill>
                  <a:srgbClr val="FF0000"/>
                </a:solidFill>
                <a:latin typeface="Cambria" panose="02040503050406030204" pitchFamily="18" charset="0"/>
              </a:rPr>
              <a:t>Подготовка к проведению </a:t>
            </a:r>
          </a:p>
          <a:p>
            <a:pPr algn="r"/>
            <a:r>
              <a:rPr lang="ru-RU" sz="3600" b="1" dirty="0">
                <a:solidFill>
                  <a:srgbClr val="FF0000"/>
                </a:solidFill>
                <a:latin typeface="Cambria" panose="02040503050406030204" pitchFamily="18" charset="0"/>
              </a:rPr>
              <a:t>ОГЭ вне аудитории</a:t>
            </a:r>
          </a:p>
        </p:txBody>
      </p:sp>
      <p:sp>
        <p:nvSpPr>
          <p:cNvPr id="6" name="Скругленный прямоугольник 5"/>
          <p:cNvSpPr/>
          <p:nvPr/>
        </p:nvSpPr>
        <p:spPr>
          <a:xfrm>
            <a:off x="438302" y="1988840"/>
            <a:ext cx="4320480" cy="3888432"/>
          </a:xfrm>
          <a:prstGeom prst="round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80718" tIns="80718" rIns="80718" bIns="80718" numCol="1" spcCol="1270" anchor="ctr" anchorCtr="0">
            <a:noAutofit/>
          </a:bodyPr>
          <a:lstStyle/>
          <a:p>
            <a:pPr algn="ctr"/>
            <a:r>
              <a:rPr lang="ru-RU" sz="2000" dirty="0">
                <a:latin typeface="Cambria" panose="02040503050406030204" pitchFamily="18" charset="0"/>
              </a:rPr>
              <a:t>В качестве организаторов вне аудитории ППЭ привлекаются лица, прошедшие соответствующую подготовку и удовлетворяющие требованиям,  предъявляемым к работникам ППЭ.</a:t>
            </a:r>
          </a:p>
          <a:p>
            <a:pPr algn="ctr"/>
            <a:r>
              <a:rPr lang="ru-RU" sz="2000" dirty="0">
                <a:latin typeface="Cambria" panose="02040503050406030204" pitchFamily="18" charset="0"/>
              </a:rPr>
              <a:t>При проведении ОГЭ по учебному предмету в состав организаторов не входят специалисты по этому учебному </a:t>
            </a:r>
            <a:r>
              <a:rPr lang="ru-RU" sz="2000" dirty="0" smtClean="0">
                <a:latin typeface="Cambria" panose="02040503050406030204" pitchFamily="18" charset="0"/>
              </a:rPr>
              <a:t>предмету </a:t>
            </a:r>
            <a:endParaRPr lang="ru-RU" sz="2000" dirty="0">
              <a:latin typeface="Cambria" panose="02040503050406030204" pitchFamily="18" charset="0"/>
            </a:endParaRPr>
          </a:p>
        </p:txBody>
      </p:sp>
      <p:pic>
        <p:nvPicPr>
          <p:cNvPr id="1026" name="Picture 2" descr="http://picsfab.com/download/image/68684/3800x2850_belyij-fon-chelovechki-prezentatsiya.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3452" y="2480726"/>
            <a:ext cx="3801472" cy="2851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3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
        <p:nvSpPr>
          <p:cNvPr id="4" name="Скругленный прямоугольник 3"/>
          <p:cNvSpPr/>
          <p:nvPr/>
        </p:nvSpPr>
        <p:spPr>
          <a:xfrm>
            <a:off x="884235" y="2762672"/>
            <a:ext cx="7262237" cy="3240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a:latin typeface="Cambria" panose="02040503050406030204" pitchFamily="18" charset="0"/>
              </a:rPr>
              <a:t>В день проведения экзамена организатор в аудитории ППЭ должен:</a:t>
            </a:r>
          </a:p>
        </p:txBody>
      </p:sp>
      <p:sp>
        <p:nvSpPr>
          <p:cNvPr id="19" name="Скругленный прямоугольник 18"/>
          <p:cNvSpPr/>
          <p:nvPr/>
        </p:nvSpPr>
        <p:spPr>
          <a:xfrm>
            <a:off x="884235" y="3259122"/>
            <a:ext cx="7262237" cy="5438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Прибыть в ППЭ не позднее </a:t>
            </a:r>
            <a:r>
              <a:rPr lang="ru-RU" b="1" dirty="0" smtClean="0">
                <a:latin typeface="Cambria" panose="02040503050406030204" pitchFamily="18" charset="0"/>
              </a:rPr>
              <a:t>8.00</a:t>
            </a:r>
            <a:r>
              <a:rPr lang="ru-RU" dirty="0" smtClean="0">
                <a:latin typeface="Cambria" panose="02040503050406030204" pitchFamily="18" charset="0"/>
              </a:rPr>
              <a:t> </a:t>
            </a:r>
            <a:r>
              <a:rPr lang="ru-RU" dirty="0">
                <a:latin typeface="Cambria" panose="02040503050406030204" pitchFamily="18" charset="0"/>
              </a:rPr>
              <a:t>дня проведения экзамена и зарегистрироваться у руководителя </a:t>
            </a:r>
            <a:r>
              <a:rPr lang="ru-RU" dirty="0" smtClean="0">
                <a:latin typeface="Cambria" panose="02040503050406030204" pitchFamily="18" charset="0"/>
              </a:rPr>
              <a:t>ППЭ </a:t>
            </a:r>
            <a:endParaRPr lang="ru-RU" dirty="0">
              <a:latin typeface="Cambria" panose="02040503050406030204" pitchFamily="18" charset="0"/>
            </a:endParaRPr>
          </a:p>
        </p:txBody>
      </p:sp>
      <p:sp>
        <p:nvSpPr>
          <p:cNvPr id="20" name="Скругленный прямоугольник 19"/>
          <p:cNvSpPr/>
          <p:nvPr/>
        </p:nvSpPr>
        <p:spPr>
          <a:xfrm>
            <a:off x="871456" y="3940917"/>
            <a:ext cx="7275016" cy="11412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Получить у руководителя ППЭ информацию о назначении ответственных организаторов в аудитории и распределении по аудиториям ППЭ, а также о сроках ознакомления участников ОГЭ с </a:t>
            </a:r>
            <a:r>
              <a:rPr lang="ru-RU" dirty="0" smtClean="0">
                <a:latin typeface="Cambria" panose="02040503050406030204" pitchFamily="18" charset="0"/>
              </a:rPr>
              <a:t>результатами </a:t>
            </a:r>
            <a:endParaRPr lang="ru-RU" dirty="0">
              <a:latin typeface="Cambria" panose="02040503050406030204" pitchFamily="18" charset="0"/>
            </a:endParaRPr>
          </a:p>
        </p:txBody>
      </p:sp>
      <p:sp>
        <p:nvSpPr>
          <p:cNvPr id="21" name="Скругленный прямоугольник 20"/>
          <p:cNvSpPr/>
          <p:nvPr/>
        </p:nvSpPr>
        <p:spPr>
          <a:xfrm>
            <a:off x="1944545" y="5250699"/>
            <a:ext cx="5128838" cy="5533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dirty="0">
                <a:latin typeface="Cambria" panose="02040503050406030204" pitchFamily="18" charset="0"/>
              </a:rPr>
              <a:t>Пройти инструктаж у руководителя ППЭ по процедуре проведения ОГЭ</a:t>
            </a:r>
          </a:p>
        </p:txBody>
      </p:sp>
      <p:pic>
        <p:nvPicPr>
          <p:cNvPr id="4098" name="Picture 2" descr="C:\Users\косатюк_п\Documents\ГИА-11\Обучение специалистов ППЭ\moodle\для moodle\картинки\ucheb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8939" y1="29526" x2="72348" y2="15877"/>
                        <a14:foregroundMark x1="72348" y1="40390" x2="79167" y2="48189"/>
                        <a14:foregroundMark x1="79167" y1="49582" x2="76894" y2="56825"/>
                        <a14:foregroundMark x1="78409" y1="55989" x2="71212" y2="63510"/>
                        <a14:foregroundMark x1="72348" y1="82451" x2="84091" y2="79387"/>
                      </a14:backgroundRemoval>
                    </a14:imgEffect>
                  </a14:imgLayer>
                </a14:imgProps>
              </a:ext>
              <a:ext uri="{28A0092B-C50C-407E-A947-70E740481C1C}">
                <a14:useLocalDpi xmlns:a14="http://schemas.microsoft.com/office/drawing/2010/main" val="0"/>
              </a:ext>
            </a:extLst>
          </a:blip>
          <a:srcRect/>
          <a:stretch>
            <a:fillRect/>
          </a:stretch>
        </p:blipFill>
        <p:spPr bwMode="auto">
          <a:xfrm>
            <a:off x="7693160" y="4719715"/>
            <a:ext cx="1421254" cy="193269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косатюк_п\Documents\ГИА-11\Обучение специалистов ППЭ\moodle\для moodle\картинки\M_Student.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300" l="10000" r="9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9127" y="4719715"/>
            <a:ext cx="1330078" cy="1900112"/>
          </a:xfrm>
          <a:prstGeom prst="rect">
            <a:avLst/>
          </a:prstGeom>
          <a:noFill/>
          <a:extLst>
            <a:ext uri="{909E8E84-426E-40DD-AFC4-6F175D3DCCD1}">
              <a14:hiddenFill xmlns:a14="http://schemas.microsoft.com/office/drawing/2010/main">
                <a:solidFill>
                  <a:srgbClr val="FFFFFF"/>
                </a:solidFill>
              </a14:hiddenFill>
            </a:ext>
          </a:extLst>
        </p:spPr>
      </p:pic>
      <p:sp>
        <p:nvSpPr>
          <p:cNvPr id="14" name="Скругленный прямоугольник 13"/>
          <p:cNvSpPr/>
          <p:nvPr/>
        </p:nvSpPr>
        <p:spPr>
          <a:xfrm>
            <a:off x="626922" y="1558036"/>
            <a:ext cx="7776865" cy="108171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Организаторы должны знать:</a:t>
            </a:r>
          </a:p>
          <a:p>
            <a:pPr marL="285750" indent="-285750" algn="ctr">
              <a:buFontTx/>
              <a:buChar char="-"/>
            </a:pPr>
            <a:r>
              <a:rPr lang="ru-RU" sz="1600" dirty="0">
                <a:latin typeface="Cambria" panose="02040503050406030204" pitchFamily="18" charset="0"/>
              </a:rPr>
              <a:t>нормативные правовые документы, регламентирующие проведение ОГЭ;</a:t>
            </a:r>
          </a:p>
          <a:p>
            <a:pPr marL="285750" indent="-285750" algn="ctr">
              <a:buFontTx/>
              <a:buChar char="-"/>
            </a:pPr>
            <a:r>
              <a:rPr lang="ru-RU" sz="1600" dirty="0">
                <a:latin typeface="Cambria" panose="02040503050406030204" pitchFamily="18" charset="0"/>
              </a:rPr>
              <a:t>инструкции, определяющие порядок работы организатора в аудитории;</a:t>
            </a:r>
          </a:p>
          <a:p>
            <a:pPr marL="285750" indent="-285750" algn="ctr">
              <a:buFontTx/>
              <a:buChar char="-"/>
            </a:pPr>
            <a:r>
              <a:rPr lang="ru-RU" sz="1600" dirty="0">
                <a:latin typeface="Cambria" panose="02040503050406030204" pitchFamily="18" charset="0"/>
              </a:rPr>
              <a:t>правила заполнения бланков ответов участников экзамена.</a:t>
            </a:r>
          </a:p>
        </p:txBody>
      </p:sp>
    </p:spTree>
    <p:extLst>
      <p:ext uri="{BB962C8B-B14F-4D97-AF65-F5344CB8AC3E}">
        <p14:creationId xmlns:p14="http://schemas.microsoft.com/office/powerpoint/2010/main" val="409999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75580" y="1556792"/>
            <a:ext cx="8253302" cy="3600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latin typeface="Cambria" panose="02040503050406030204" pitchFamily="18" charset="0"/>
              </a:rPr>
              <a:t>В день проведения экзамена организатор в аудитории ППЭ должен:</a:t>
            </a:r>
          </a:p>
        </p:txBody>
      </p:sp>
      <p:sp>
        <p:nvSpPr>
          <p:cNvPr id="11" name="Скругленный прямоугольник 10"/>
          <p:cNvSpPr/>
          <p:nvPr/>
        </p:nvSpPr>
        <p:spPr>
          <a:xfrm>
            <a:off x="213385" y="2033201"/>
            <a:ext cx="6930345" cy="20272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Tx/>
              <a:buChar char="-"/>
            </a:pPr>
            <a:endParaRPr lang="ru-RU" dirty="0">
              <a:latin typeface="Cambria" panose="02040503050406030204" pitchFamily="18" charset="0"/>
            </a:endParaRPr>
          </a:p>
          <a:p>
            <a:pPr algn="ctr"/>
            <a:r>
              <a:rPr lang="ru-RU" sz="1700" dirty="0">
                <a:latin typeface="Cambria" panose="02040503050406030204" pitchFamily="18" charset="0"/>
              </a:rPr>
              <a:t>Получить у руководителя ППЭ: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Краткую инструкцию для участников ОГЭ;</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Ножницы для вскрытия пакета ЭМ;</a:t>
            </a:r>
          </a:p>
          <a:p>
            <a:pPr marL="285750" indent="-285750">
              <a:buClr>
                <a:srgbClr val="00B050"/>
              </a:buClr>
              <a:buFont typeface="Wingdings" panose="05000000000000000000" pitchFamily="2" charset="2"/>
              <a:buChar char="ü"/>
            </a:pPr>
            <a:r>
              <a:rPr lang="ru-RU" sz="1700" dirty="0">
                <a:latin typeface="Cambria" panose="02040503050406030204" pitchFamily="18" charset="0"/>
              </a:rPr>
              <a:t>Список участников ОГЭ в аудитории;</a:t>
            </a:r>
          </a:p>
          <a:p>
            <a:pPr marL="285750" indent="-285750">
              <a:buClr>
                <a:srgbClr val="00B050"/>
              </a:buClr>
              <a:buFont typeface="Wingdings" panose="05000000000000000000" pitchFamily="2" charset="2"/>
              <a:buChar char="ü"/>
            </a:pPr>
            <a:r>
              <a:rPr lang="ru-RU" sz="1700" dirty="0" smtClean="0">
                <a:latin typeface="Cambria" panose="02040503050406030204" pitchFamily="18" charset="0"/>
              </a:rPr>
              <a:t>Черновики;</a:t>
            </a:r>
            <a:endParaRPr lang="ru-RU" sz="1700" dirty="0">
              <a:latin typeface="Cambria" panose="02040503050406030204" pitchFamily="18" charset="0"/>
            </a:endParaRPr>
          </a:p>
          <a:p>
            <a:pPr marL="285750" indent="-285750">
              <a:buClr>
                <a:srgbClr val="00B050"/>
              </a:buClr>
              <a:buFont typeface="Wingdings" panose="05000000000000000000" pitchFamily="2" charset="2"/>
              <a:buChar char="ü"/>
            </a:pPr>
            <a:r>
              <a:rPr lang="ru-RU" sz="1700" dirty="0">
                <a:latin typeface="Cambria" panose="02040503050406030204" pitchFamily="18" charset="0"/>
              </a:rPr>
              <a:t>Пакеты (конверты) для упаковки ЭМ после окончания  экзамена</a:t>
            </a:r>
          </a:p>
          <a:p>
            <a:pPr marL="285750" indent="-285750">
              <a:buFontTx/>
              <a:buChar char="-"/>
            </a:pPr>
            <a:endParaRPr lang="ru-RU" dirty="0">
              <a:latin typeface="Cambria" panose="02040503050406030204" pitchFamily="18" charset="0"/>
            </a:endParaRPr>
          </a:p>
        </p:txBody>
      </p:sp>
      <p:sp>
        <p:nvSpPr>
          <p:cNvPr id="14" name="Скругленный прямоугольник 13"/>
          <p:cNvSpPr/>
          <p:nvPr/>
        </p:nvSpPr>
        <p:spPr>
          <a:xfrm>
            <a:off x="240343" y="5219607"/>
            <a:ext cx="8619458" cy="8249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a:solidFill>
                  <a:schemeClr val="tx1"/>
                </a:solidFill>
                <a:latin typeface="Cambria" panose="02040503050406030204" pitchFamily="18" charset="0"/>
              </a:rPr>
              <a:t>Раздать на рабочие места участников экзамена черновики (не менее 2 листов каждому участнику</a:t>
            </a:r>
            <a:r>
              <a:rPr lang="ru-RU" sz="1700" dirty="0" smtClean="0">
                <a:solidFill>
                  <a:schemeClr val="tx1"/>
                </a:solidFill>
                <a:latin typeface="Cambria" panose="02040503050406030204" pitchFamily="18" charset="0"/>
              </a:rPr>
              <a:t>)</a:t>
            </a:r>
            <a:endParaRPr lang="ru-RU" sz="1700" dirty="0">
              <a:solidFill>
                <a:schemeClr val="tx1"/>
              </a:solidFill>
              <a:latin typeface="Cambria" panose="02040503050406030204" pitchFamily="18" charset="0"/>
            </a:endParaRPr>
          </a:p>
        </p:txBody>
      </p:sp>
      <p:sp>
        <p:nvSpPr>
          <p:cNvPr id="10" name="Прямоугольник с двумя скругленными противолежащими углами 9"/>
          <p:cNvSpPr/>
          <p:nvPr/>
        </p:nvSpPr>
        <p:spPr>
          <a:xfrm>
            <a:off x="221702" y="4149080"/>
            <a:ext cx="8619458" cy="102897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ru-RU" sz="1700" dirty="0">
                <a:solidFill>
                  <a:schemeClr val="tx1"/>
                </a:solidFill>
                <a:latin typeface="Cambria" panose="02040503050406030204" pitchFamily="18" charset="0"/>
              </a:rPr>
              <a:t>Не позднее 9.00 дня проведения экзамена пройти в свою аудиторию, проверить ее готовность к экзамену, вывесить у входа в аудиторию один экземпляр списка участников ОГЭ и приступить к выполнению обязанностей организатора в </a:t>
            </a:r>
            <a:r>
              <a:rPr lang="ru-RU" sz="1700" dirty="0" smtClean="0">
                <a:solidFill>
                  <a:schemeClr val="tx1"/>
                </a:solidFill>
                <a:latin typeface="Cambria" panose="02040503050406030204" pitchFamily="18" charset="0"/>
              </a:rPr>
              <a:t>аудитории </a:t>
            </a:r>
            <a:endParaRPr lang="ru-RU" sz="1700" dirty="0">
              <a:solidFill>
                <a:schemeClr val="tx1"/>
              </a:solidFill>
              <a:latin typeface="Cambria" panose="02040503050406030204" pitchFamily="18" charset="0"/>
            </a:endParaRPr>
          </a:p>
        </p:txBody>
      </p:sp>
      <p:sp>
        <p:nvSpPr>
          <p:cNvPr id="17" name="Скругленный прямоугольник 16"/>
          <p:cNvSpPr/>
          <p:nvPr/>
        </p:nvSpPr>
        <p:spPr>
          <a:xfrm>
            <a:off x="213385" y="6115401"/>
            <a:ext cx="8619458"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lgn="just">
              <a:buClr>
                <a:srgbClr val="00B050"/>
              </a:buClr>
              <a:buFont typeface="Wingdings" panose="05000000000000000000" pitchFamily="2" charset="2"/>
              <a:buChar char="ü"/>
            </a:pPr>
            <a:r>
              <a:rPr lang="ru-RU" sz="1700" dirty="0" smtClean="0">
                <a:latin typeface="Cambria" panose="02040503050406030204" pitchFamily="18" charset="0"/>
              </a:rPr>
              <a:t>Проверить имеющуюся  </a:t>
            </a:r>
            <a:r>
              <a:rPr lang="ru-RU" sz="1700" dirty="0">
                <a:latin typeface="Cambria" panose="02040503050406030204" pitchFamily="18" charset="0"/>
              </a:rPr>
              <a:t>на доске </a:t>
            </a:r>
            <a:r>
              <a:rPr lang="ru-RU" sz="1700" dirty="0" smtClean="0">
                <a:latin typeface="Cambria" panose="02040503050406030204" pitchFamily="18" charset="0"/>
              </a:rPr>
              <a:t>информацию </a:t>
            </a:r>
            <a:r>
              <a:rPr lang="ru-RU" sz="1700" dirty="0">
                <a:latin typeface="Cambria" panose="02040503050406030204" pitchFamily="18" charset="0"/>
              </a:rPr>
              <a:t>для заполнения регистрационных полей в бланках </a:t>
            </a:r>
            <a:r>
              <a:rPr lang="ru-RU" sz="1700" dirty="0" smtClean="0">
                <a:latin typeface="Cambria" panose="02040503050406030204" pitchFamily="18" charset="0"/>
              </a:rPr>
              <a:t>ответов </a:t>
            </a:r>
            <a:endParaRPr lang="ru-RU" sz="1700" dirty="0">
              <a:latin typeface="Cambria" panose="02040503050406030204" pitchFamily="18" charset="0"/>
            </a:endParaRPr>
          </a:p>
        </p:txBody>
      </p:sp>
      <p:grpSp>
        <p:nvGrpSpPr>
          <p:cNvPr id="2" name="Группа 1"/>
          <p:cNvGrpSpPr/>
          <p:nvPr/>
        </p:nvGrpSpPr>
        <p:grpSpPr>
          <a:xfrm>
            <a:off x="6960857" y="2073525"/>
            <a:ext cx="2029440" cy="1727280"/>
            <a:chOff x="6983373" y="2060848"/>
            <a:chExt cx="2029440" cy="1727280"/>
          </a:xfrm>
        </p:grpSpPr>
        <p:pic>
          <p:nvPicPr>
            <p:cNvPr id="1032" name="Picture 8" descr="http://st.depositphotos.com/1000765/1404/i/450/depositphotos_14048885-3d-small---parcel-delivery.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00" b="89556" l="56889" r="90000"/>
                      </a14:imgEffect>
                    </a14:imgLayer>
                  </a14:imgProps>
                </a:ext>
                <a:ext uri="{28A0092B-C50C-407E-A947-70E740481C1C}">
                  <a14:useLocalDpi xmlns:a14="http://schemas.microsoft.com/office/drawing/2010/main" val="0"/>
                </a:ext>
              </a:extLst>
            </a:blip>
            <a:srcRect/>
            <a:stretch>
              <a:fillRect/>
            </a:stretch>
          </p:blipFill>
          <p:spPr bwMode="auto">
            <a:xfrm flipH="1">
              <a:off x="6983373" y="2060848"/>
              <a:ext cx="2029440" cy="1727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3-tub-ru.yandex.net/i?id=67ebd5ace6cad195fe12f1a6db1cbbbc-l&amp;n=1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381" b="99286" l="3500" r="98125">
                          <a14:foregroundMark x1="5500" y1="94048" x2="51625" y2="59524"/>
                          <a14:foregroundMark x1="5250" y1="96190" x2="13375" y2="90714"/>
                        </a14:backgroundRemoval>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8350808">
              <a:off x="7282487" y="2845322"/>
              <a:ext cx="719425" cy="37769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rus-patent.net/wp-content/uploads/2015/09/license.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747" b="100000" l="37532" r="90000">
                        <a14:backgroundMark x1="50708" y1="74077" x2="58283" y2="92160"/>
                        <a14:backgroundMark x1="59893" y1="70329" x2="68262" y2="91102"/>
                        <a14:backgroundMark x1="43112" y1="83119" x2="67468" y2="83662"/>
                        <a14:backgroundMark x1="44721" y1="73019" x2="37532" y2="93247"/>
                        <a14:backgroundMark x1="65880" y1="73019" x2="63476" y2="81001"/>
                        <a14:backgroundMark x1="67468" y1="87926" x2="81459" y2="92160"/>
                        <a14:backgroundMark x1="87446" y1="76738" x2="89828" y2="85236"/>
                        <a14:backgroundMark x1="81052" y1="91102" x2="81052" y2="91102"/>
                        <a14:backgroundMark x1="78262" y1="90587" x2="88627" y2="85780"/>
                      </a14:backgroundRemoval>
                    </a14:imgEffect>
                  </a14:imgLayer>
                </a14:imgProps>
              </a:ext>
              <a:ext uri="{28A0092B-C50C-407E-A947-70E740481C1C}">
                <a14:useLocalDpi xmlns:a14="http://schemas.microsoft.com/office/drawing/2010/main" val="0"/>
              </a:ext>
            </a:extLst>
          </a:blip>
          <a:srcRect/>
          <a:stretch>
            <a:fillRect/>
          </a:stretch>
        </p:blipFill>
        <p:spPr bwMode="auto">
          <a:xfrm>
            <a:off x="6807154" y="2048171"/>
            <a:ext cx="2336845" cy="1752634"/>
          </a:xfrm>
          <a:prstGeom prst="rect">
            <a:avLst/>
          </a:prstGeom>
          <a:noFill/>
          <a:extLst>
            <a:ext uri="{909E8E84-426E-40DD-AFC4-6F175D3DCCD1}">
              <a14:hiddenFill xmlns:a14="http://schemas.microsoft.com/office/drawing/2010/main">
                <a:solidFill>
                  <a:srgbClr val="FFFFFF"/>
                </a:solidFill>
              </a14:hiddenFill>
            </a:ext>
          </a:extLst>
        </p:spPr>
      </p:pic>
      <p:sp>
        <p:nvSpPr>
          <p:cNvPr id="15"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75636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90614" y="1850485"/>
            <a:ext cx="6196823" cy="42428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latin typeface="Cambria" panose="02040503050406030204" pitchFamily="18" charset="0"/>
              </a:rPr>
              <a:t>Во время проведения экзамена в ППЭ организатору </a:t>
            </a:r>
            <a:r>
              <a:rPr lang="ru-RU" b="1" dirty="0">
                <a:latin typeface="Cambria" panose="02040503050406030204" pitchFamily="18" charset="0"/>
              </a:rPr>
              <a:t>запрещается:</a:t>
            </a:r>
            <a:endParaRPr lang="ru-RU" dirty="0">
              <a:latin typeface="Cambria" panose="02040503050406030204" pitchFamily="18" charset="0"/>
            </a:endParaRPr>
          </a:p>
          <a:p>
            <a:pPr algn="ctr"/>
            <a:r>
              <a:rPr lang="ru-RU" dirty="0">
                <a:latin typeface="Cambria" panose="02040503050406030204" pitchFamily="18" charset="0"/>
              </a:rPr>
              <a:t>- иметь при себе средства связи;</a:t>
            </a:r>
          </a:p>
          <a:p>
            <a:pPr algn="ctr"/>
            <a:r>
              <a:rPr lang="ru-RU" dirty="0">
                <a:latin typeface="Cambria" panose="02040503050406030204" pitchFamily="18" charset="0"/>
              </a:rPr>
              <a:t>-оказывать содействие участникам ГИА, в том числе передавать им средства связи, электронно-вычислительную технику, фото-, аудио- и видеоаппаратуру, справочные материалы, письменные заметки и иные средства хранения и передачи информации;</a:t>
            </a:r>
          </a:p>
          <a:p>
            <a:pPr algn="ctr"/>
            <a:r>
              <a:rPr lang="ru-RU" dirty="0">
                <a:latin typeface="Cambria" panose="02040503050406030204" pitchFamily="18" charset="0"/>
              </a:rPr>
              <a:t>-выносить из аудиторий и ППЭ ЭМ на бумажном или электронном носителях, фотографировать, переписывать в черновики задания КИМ </a:t>
            </a:r>
          </a:p>
        </p:txBody>
      </p:sp>
      <p:grpSp>
        <p:nvGrpSpPr>
          <p:cNvPr id="2" name="Группа 1"/>
          <p:cNvGrpSpPr/>
          <p:nvPr/>
        </p:nvGrpSpPr>
        <p:grpSpPr>
          <a:xfrm>
            <a:off x="81253" y="2382406"/>
            <a:ext cx="9141693" cy="2835363"/>
            <a:chOff x="63348" y="1981175"/>
            <a:chExt cx="9141693" cy="2835363"/>
          </a:xfrm>
        </p:grpSpPr>
        <p:pic>
          <p:nvPicPr>
            <p:cNvPr id="1026" name="Picture 2" descr="Картинки по запросу запрет фото видеосъемки"/>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3" b="93916" l="10000" r="90000">
                          <a14:foregroundMark x1="48571" y1="5703" x2="52286" y2="4943"/>
                          <a14:foregroundMark x1="44857" y1="93916" x2="52000" y2="93916"/>
                          <a14:foregroundMark x1="63714" y1="39544" x2="69143" y2="48289"/>
                          <a14:foregroundMark x1="30571" y1="56274" x2="35429" y2="58555"/>
                          <a14:foregroundMark x1="47429" y1="37643" x2="54000" y2="35361"/>
                        </a14:backgroundRemoval>
                      </a14:imgEffect>
                    </a14:imgLayer>
                  </a14:imgProps>
                </a:ext>
                <a:ext uri="{28A0092B-C50C-407E-A947-70E740481C1C}">
                  <a14:useLocalDpi xmlns:a14="http://schemas.microsoft.com/office/drawing/2010/main" val="0"/>
                </a:ext>
              </a:extLst>
            </a:blip>
            <a:srcRect/>
            <a:stretch>
              <a:fillRect/>
            </a:stretch>
          </p:blipFill>
          <p:spPr bwMode="auto">
            <a:xfrm>
              <a:off x="7520330" y="2227276"/>
              <a:ext cx="1684711" cy="1265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охожее изображение"/>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8125" y1="26667" x2="73750" y2="70417"/>
                          <a14:foregroundMark x1="32083" y1="42917" x2="71250" y2="57917"/>
                          <a14:foregroundMark x1="71250" y1="57917" x2="71458" y2="59375"/>
                          <a14:foregroundMark x1="49792" y1="33750" x2="53125" y2="34583"/>
                          <a14:foregroundMark x1="63750" y1="35833" x2="68542" y2="36250"/>
                          <a14:foregroundMark x1="48542" y1="35208" x2="52292" y2="35000"/>
                          <a14:foregroundMark x1="42083" y1="47292" x2="50833" y2="58125"/>
                          <a14:foregroundMark x1="31667" y1="61458" x2="45208" y2="63542"/>
                          <a14:foregroundMark x1="45208" y1="63542" x2="67292" y2="62917"/>
                          <a14:foregroundMark x1="67292" y1="62917" x2="71458" y2="61250"/>
                          <a14:foregroundMark x1="38750" y1="55833" x2="56250" y2="54792"/>
                          <a14:foregroundMark x1="51875" y1="41875" x2="61042" y2="47292"/>
                          <a14:foregroundMark x1="52292" y1="45208" x2="58750" y2="51250"/>
                          <a14:foregroundMark x1="60000" y1="41667" x2="64375" y2="52708"/>
                          <a14:foregroundMark x1="31042" y1="51458" x2="60000" y2="49375"/>
                          <a14:foregroundMark x1="60000" y1="49375" x2="65417" y2="47500"/>
                          <a14:foregroundMark x1="66042" y1="44583" x2="33958" y2="58958"/>
                          <a14:foregroundMark x1="37292" y1="61458" x2="63333" y2="55833"/>
                          <a14:foregroundMark x1="42708" y1="64167" x2="64167" y2="61250"/>
                          <a14:foregroundMark x1="50452" y1="64945" x2="58750" y2="62917"/>
                          <a14:foregroundMark x1="48333" y1="60833" x2="57500" y2="58333"/>
                          <a14:foregroundMark x1="47708" y1="37083" x2="57500" y2="41875"/>
                          <a14:foregroundMark x1="57500" y1="41875" x2="58125" y2="41875"/>
                          <a14:foregroundMark x1="51458" y1="39583" x2="58125" y2="40417"/>
                          <a14:foregroundMark x1="45417" y1="63958" x2="56667" y2="63542"/>
                          <a14:foregroundMark x1="56667" y1="63542" x2="59583" y2="61667"/>
                          <a14:foregroundMark x1="43410" y1="65208" x2="42917" y2="65208"/>
                          <a14:foregroundMark x1="55417" y1="65208" x2="50285" y2="65208"/>
                          <a14:foregroundMark x1="52083" y1="65208" x2="58958" y2="63333"/>
                          <a14:foregroundMark x1="57500" y1="64167" x2="60000" y2="64792"/>
                          <a14:foregroundMark x1="43423" y1="65187" x2="41875" y2="65208"/>
                          <a14:foregroundMark x1="57083" y1="65000" x2="50359" y2="65092"/>
                          <a14:foregroundMark x1="50153" y1="65415" x2="55417" y2="65208"/>
                          <a14:foregroundMark x1="55417" y1="65208" x2="58125" y2="65208"/>
                          <a14:foregroundMark x1="58958" y1="65625" x2="49649" y2="66207"/>
                          <a14:foregroundMark x1="45208" y1="64167" x2="47500" y2="64167"/>
                          <a14:foregroundMark x1="46667" y1="65833" x2="46250" y2="65833"/>
                          <a14:foregroundMark x1="48125" y1="66042" x2="48125" y2="66042"/>
                          <a14:foregroundMark x1="64375" y1="35625" x2="68750" y2="35625"/>
                          <a14:backgroundMark x1="47596" y1="67292" x2="48958" y2="67292"/>
                          <a14:backgroundMark x1="42083" y1="67292" x2="47179" y2="67292"/>
                          <a14:backgroundMark x1="42708" y1="67083" x2="40417" y2="67083"/>
                        </a14:backgroundRemoval>
                      </a14:imgEffect>
                    </a14:imgLayer>
                  </a14:imgProps>
                </a:ext>
                <a:ext uri="{28A0092B-C50C-407E-A947-70E740481C1C}">
                  <a14:useLocalDpi xmlns:a14="http://schemas.microsoft.com/office/drawing/2010/main" val="0"/>
                </a:ext>
              </a:extLst>
            </a:blip>
            <a:srcRect/>
            <a:stretch>
              <a:fillRect/>
            </a:stretch>
          </p:blipFill>
          <p:spPr bwMode="auto">
            <a:xfrm>
              <a:off x="63348" y="1981175"/>
              <a:ext cx="1523216" cy="15232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артинки по запросу instruction ico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32750" y1="37250" x2="30625" y2="51125"/>
                          <a14:foregroundMark x1="30625" y1="51125" x2="33375" y2="57875"/>
                          <a14:foregroundMark x1="33375" y1="57875" x2="51000" y2="62375"/>
                          <a14:foregroundMark x1="28000" y1="41375" x2="28250" y2="61250"/>
                          <a14:foregroundMark x1="30250" y1="59875" x2="33250" y2="57500"/>
                          <a14:foregroundMark x1="30500" y1="56875" x2="31750" y2="39500"/>
                          <a14:foregroundMark x1="30250" y1="50375" x2="31250" y2="43125"/>
                          <a14:foregroundMark x1="31250" y1="43125" x2="30500" y2="41375"/>
                          <a14:foregroundMark x1="30375" y1="39875" x2="30000" y2="38250"/>
                          <a14:foregroundMark x1="30375" y1="40375" x2="29625" y2="38125"/>
                          <a14:foregroundMark x1="32625" y1="38625" x2="39875" y2="53750"/>
                          <a14:foregroundMark x1="39875" y1="53750" x2="49500" y2="61375"/>
                          <a14:foregroundMark x1="29375" y1="62000" x2="55375" y2="43625"/>
                          <a14:foregroundMark x1="55375" y1="43625" x2="67625" y2="37500"/>
                          <a14:foregroundMark x1="34000" y1="37625" x2="34125" y2="54250"/>
                          <a14:foregroundMark x1="30875" y1="43625" x2="66750" y2="47875"/>
                          <a14:foregroundMark x1="37250" y1="45875" x2="44875" y2="44000"/>
                          <a14:foregroundMark x1="71375" y1="62250" x2="62000" y2="49625"/>
                          <a14:foregroundMark x1="62000" y1="49625" x2="51875" y2="41750"/>
                          <a14:foregroundMark x1="57750" y1="54000" x2="64500" y2="50125"/>
                          <a14:foregroundMark x1="50375" y1="62000" x2="56625" y2="60000"/>
                          <a14:foregroundMark x1="61500" y1="58500" x2="67125" y2="58250"/>
                          <a14:foregroundMark x1="69125" y1="59000" x2="70375" y2="38625"/>
                          <a14:foregroundMark x1="64375" y1="39125" x2="67500" y2="40000"/>
                          <a14:foregroundMark x1="67000" y1="40125" x2="66750" y2="49125"/>
                          <a14:foregroundMark x1="62500" y1="39375" x2="52250" y2="40750"/>
                          <a14:foregroundMark x1="52375" y1="54875" x2="53625" y2="58500"/>
                          <a14:foregroundMark x1="47625" y1="43625" x2="43000" y2="40000"/>
                          <a14:foregroundMark x1="69500" y1="38125" x2="70000" y2="40875"/>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04407" y="3334381"/>
              <a:ext cx="1482157" cy="14821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Картинки по запросу запрет телефона"/>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385" b="93099" l="4297" r="94271">
                          <a14:foregroundMark x1="35417" y1="21354" x2="54167" y2="70052"/>
                          <a14:foregroundMark x1="54167" y1="70052" x2="63542" y2="80990"/>
                          <a14:foregroundMark x1="63542" y1="80990" x2="64974" y2="78906"/>
                          <a14:foregroundMark x1="21224" y1="77083" x2="27734" y2="69792"/>
                          <a14:foregroundMark x1="27734" y1="69792" x2="47396" y2="56771"/>
                          <a14:foregroundMark x1="47396" y1="56771" x2="80990" y2="20703"/>
                          <a14:foregroundMark x1="62630" y1="9766" x2="54688" y2="6510"/>
                          <a14:foregroundMark x1="54688" y1="6510" x2="39063" y2="6771"/>
                          <a14:foregroundMark x1="39063" y1="6771" x2="25130" y2="11068"/>
                          <a14:foregroundMark x1="25130" y1="11068" x2="24410" y2="11553"/>
                          <a14:foregroundMark x1="16238" y1="18765" x2="10286" y2="26823"/>
                          <a14:foregroundMark x1="10286" y1="26823" x2="5469" y2="40625"/>
                          <a14:foregroundMark x1="5469" y1="40625" x2="5599" y2="55599"/>
                          <a14:foregroundMark x1="5599" y1="55599" x2="7682" y2="62240"/>
                          <a14:foregroundMark x1="7682" y1="62240" x2="8854" y2="63932"/>
                          <a14:foregroundMark x1="7161" y1="56510" x2="9635" y2="35026"/>
                          <a14:foregroundMark x1="9635" y1="35026" x2="13021" y2="27214"/>
                          <a14:foregroundMark x1="13021" y1="27214" x2="23698" y2="17448"/>
                          <a14:foregroundMark x1="23698" y1="17448" x2="36719" y2="9896"/>
                          <a14:foregroundMark x1="36719" y1="9896" x2="52214" y2="7422"/>
                          <a14:foregroundMark x1="52214" y1="7422" x2="65495" y2="10417"/>
                          <a14:foregroundMark x1="65104" y1="7161" x2="53450" y2="4330"/>
                          <a14:foregroundMark x1="4297" y1="54688" x2="4297" y2="44922"/>
                          <a14:foregroundMark x1="7031" y1="50911" x2="13021" y2="71615"/>
                          <a14:foregroundMark x1="13021" y1="71615" x2="22526" y2="85417"/>
                          <a14:foregroundMark x1="50130" y1="92839" x2="77344" y2="85026"/>
                          <a14:foregroundMark x1="77344" y1="85026" x2="83984" y2="79427"/>
                          <a14:foregroundMark x1="83984" y1="79427" x2="94531" y2="50260"/>
                          <a14:foregroundMark x1="94531" y1="50260" x2="94401" y2="43229"/>
                          <a14:foregroundMark x1="94401" y1="43229" x2="88411" y2="28255"/>
                          <a14:foregroundMark x1="88411" y1="28255" x2="73698" y2="11849"/>
                          <a14:foregroundMark x1="73698" y1="11849" x2="62109" y2="9375"/>
                          <a14:foregroundMark x1="39453" y1="93620" x2="47005" y2="92448"/>
                          <a14:foregroundMark x1="47005" y1="92448" x2="59115" y2="93099"/>
                          <a14:foregroundMark x1="48177" y1="74609" x2="51953" y2="77865"/>
                          <a14:foregroundMark x1="52541" y1="4497" x2="53516" y2="4688"/>
                          <a14:foregroundMark x1="43750" y1="4688" x2="44922" y2="4475"/>
                          <a14:foregroundMark x1="52584" y1="3728" x2="52995" y2="3776"/>
                          <a14:backgroundMark x1="13672" y1="17448" x2="24349" y2="10156"/>
                          <a14:backgroundMark x1="16927" y1="17188" x2="20052" y2="14453"/>
                          <a14:backgroundMark x1="24349" y1="11458" x2="22917" y2="11458"/>
                          <a14:backgroundMark x1="45964" y1="2995" x2="50653" y2="3702"/>
                          <a14:backgroundMark x1="50391" y1="2474" x2="52865" y2="3385"/>
                          <a14:backgroundMark x1="52734" y1="3776" x2="52734" y2="377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45963" y="3482209"/>
              <a:ext cx="1233447" cy="123344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Заголовок 1"/>
          <p:cNvSpPr>
            <a:spLocks noGrp="1"/>
          </p:cNvSpPr>
          <p:nvPr>
            <p:ph type="title"/>
          </p:nvPr>
        </p:nvSpPr>
        <p:spPr>
          <a:xfrm>
            <a:off x="611560" y="188640"/>
            <a:ext cx="8229600" cy="1143000"/>
          </a:xfrm>
        </p:spPr>
        <p:txBody>
          <a:bodyPr>
            <a:noAutofit/>
          </a:bodyPr>
          <a:lstStyle/>
          <a:p>
            <a:pPr algn="r"/>
            <a:r>
              <a:rPr lang="ru-RU" sz="3600" b="1" dirty="0">
                <a:solidFill>
                  <a:srgbClr val="FF0000"/>
                </a:solidFill>
                <a:latin typeface="Cambria" panose="02040503050406030204" pitchFamily="18" charset="0"/>
              </a:rPr>
              <a:t>Подготовка к проведению</a:t>
            </a:r>
            <a:br>
              <a:rPr lang="ru-RU" sz="3600" b="1" dirty="0">
                <a:solidFill>
                  <a:srgbClr val="FF0000"/>
                </a:solidFill>
                <a:latin typeface="Cambria" panose="02040503050406030204" pitchFamily="18" charset="0"/>
              </a:rPr>
            </a:br>
            <a:r>
              <a:rPr lang="ru-RU" sz="3600" b="1" dirty="0">
                <a:solidFill>
                  <a:srgbClr val="FF0000"/>
                </a:solidFill>
                <a:latin typeface="Cambria" panose="02040503050406030204" pitchFamily="18" charset="0"/>
              </a:rPr>
              <a:t>ОГЭ в аудитории</a:t>
            </a:r>
          </a:p>
        </p:txBody>
      </p:sp>
    </p:spTree>
    <p:extLst>
      <p:ext uri="{BB962C8B-B14F-4D97-AF65-F5344CB8AC3E}">
        <p14:creationId xmlns:p14="http://schemas.microsoft.com/office/powerpoint/2010/main" val="4404637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Инструкция для организаторов"/>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11252</TotalTime>
  <Words>2477</Words>
  <Application>Microsoft Office PowerPoint</Application>
  <PresentationFormat>Экран (4:3)</PresentationFormat>
  <Paragraphs>312</Paragraphs>
  <Slides>42</Slides>
  <Notes>32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42</vt:i4>
      </vt:variant>
    </vt:vector>
  </HeadingPairs>
  <TitlesOfParts>
    <vt:vector size="50" baseType="lpstr">
      <vt:lpstr>Arial</vt:lpstr>
      <vt:lpstr>Arial MT</vt:lpstr>
      <vt:lpstr>Calibri</vt:lpstr>
      <vt:lpstr>Cambria</vt:lpstr>
      <vt:lpstr>Times New Roman</vt:lpstr>
      <vt:lpstr>Wingdings</vt:lpstr>
      <vt:lpstr>1_Тема Office</vt:lpstr>
      <vt:lpstr>Office Theme</vt:lpstr>
      <vt:lpstr>Презентация PowerPoint</vt:lpstr>
      <vt:lpstr>Презентация PowerPoint</vt:lpstr>
      <vt:lpstr>Инструкция для организаторов  в аудитории и вне аудитории</vt:lpstr>
      <vt:lpstr> </vt:lpstr>
      <vt:lpstr> </vt:lpstr>
      <vt:lpstr>Презентация PowerPoint</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Подготовка к проведению ОГЭ в аудитории</vt:lpstr>
      <vt:lpstr>Презентация PowerPoint</vt:lpstr>
      <vt:lpstr>Содержание индивидуального комплекта (КИМ) ОГЭ</vt:lpstr>
      <vt:lpstr>Презентация PowerPoint</vt:lpstr>
      <vt:lpstr>Подготовка к проведению ОГЭ в аудитории</vt:lpstr>
      <vt:lpstr>Подготовка к проведению ОГЭ в аудитории</vt:lpstr>
      <vt:lpstr>Презентация PowerPoint</vt:lpstr>
      <vt:lpstr>Презентация PowerPoint</vt:lpstr>
      <vt:lpstr>Проведение ОГЭ  в аудитории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Завершение экзамена в аудитории ППЭ время окончания экзамена  фиксируется организатором в  аудитории в форме ППЭ-05-02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Инструкция для организаторов</dc:title>
  <dc:creator>Анастасия Мендель</dc:creator>
  <cp:lastModifiedBy>on</cp:lastModifiedBy>
  <cp:revision>304</cp:revision>
  <cp:lastPrinted>2021-05-21T05:44:27Z</cp:lastPrinted>
  <dcterms:created xsi:type="dcterms:W3CDTF">2014-03-19T03:31:28Z</dcterms:created>
  <dcterms:modified xsi:type="dcterms:W3CDTF">2023-05-23T04:24:45Z</dcterms:modified>
</cp:coreProperties>
</file>